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4"/>
    <p:sldMasterId id="2147483735" r:id="rId5"/>
  </p:sldMasterIdLst>
  <p:notesMasterIdLst>
    <p:notesMasterId r:id="rId34"/>
  </p:notesMasterIdLst>
  <p:handoutMasterIdLst>
    <p:handoutMasterId r:id="rId35"/>
  </p:handoutMasterIdLst>
  <p:sldIdLst>
    <p:sldId id="719" r:id="rId6"/>
    <p:sldId id="1236" r:id="rId7"/>
    <p:sldId id="940" r:id="rId8"/>
    <p:sldId id="1008" r:id="rId9"/>
    <p:sldId id="1249" r:id="rId10"/>
    <p:sldId id="304" r:id="rId11"/>
    <p:sldId id="362" r:id="rId12"/>
    <p:sldId id="728" r:id="rId13"/>
    <p:sldId id="1251" r:id="rId14"/>
    <p:sldId id="1269" r:id="rId15"/>
    <p:sldId id="946" r:id="rId16"/>
    <p:sldId id="1237" r:id="rId17"/>
    <p:sldId id="1219" r:id="rId18"/>
    <p:sldId id="1224" r:id="rId19"/>
    <p:sldId id="1238" r:id="rId20"/>
    <p:sldId id="1208" r:id="rId21"/>
    <p:sldId id="1011" r:id="rId22"/>
    <p:sldId id="1267" r:id="rId23"/>
    <p:sldId id="1268" r:id="rId24"/>
    <p:sldId id="1216" r:id="rId25"/>
    <p:sldId id="1241" r:id="rId26"/>
    <p:sldId id="1270" r:id="rId27"/>
    <p:sldId id="1014" r:id="rId28"/>
    <p:sldId id="1271" r:id="rId29"/>
    <p:sldId id="1266" r:id="rId30"/>
    <p:sldId id="1235" r:id="rId31"/>
    <p:sldId id="950" r:id="rId32"/>
    <p:sldId id="1215" r:id="rId33"/>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2CC"/>
    <a:srgbClr val="FCE4D7"/>
    <a:srgbClr val="E2EFDB"/>
    <a:srgbClr val="DDECF8"/>
    <a:srgbClr val="9AE2B3"/>
    <a:srgbClr val="B1FFD4"/>
    <a:srgbClr val="ED7D31"/>
    <a:srgbClr val="C8722D"/>
    <a:srgbClr val="0078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4" autoAdjust="0"/>
    <p:restoredTop sz="96197" autoAdjust="0"/>
  </p:normalViewPr>
  <p:slideViewPr>
    <p:cSldViewPr snapToGrid="0" snapToObjects="1">
      <p:cViewPr varScale="1">
        <p:scale>
          <a:sx n="123" d="100"/>
          <a:sy n="123" d="100"/>
        </p:scale>
        <p:origin x="200" y="2352"/>
      </p:cViewPr>
      <p:guideLst/>
    </p:cSldViewPr>
  </p:slideViewPr>
  <p:notesTextViewPr>
    <p:cViewPr>
      <p:scale>
        <a:sx n="1" d="1"/>
        <a:sy n="1" d="1"/>
      </p:scale>
      <p:origin x="0" y="0"/>
    </p:cViewPr>
  </p:notesTextViewPr>
  <p:sorterViewPr>
    <p:cViewPr>
      <p:scale>
        <a:sx n="187" d="100"/>
        <a:sy n="187" d="100"/>
      </p:scale>
      <p:origin x="0" y="-5880"/>
    </p:cViewPr>
  </p:sorter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1/17/25</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900">
                <a:solidFill>
                  <a:schemeClr val="tx1"/>
                </a:solidFill>
                <a:latin typeface="Arial" charset="0"/>
                <a:ea typeface="ＭＳ Ｐゴシック" charset="0"/>
                <a:cs typeface="ＭＳ Ｐゴシック" charset="0"/>
              </a:defRPr>
            </a:lvl1pPr>
            <a:lvl2pPr marL="742950" indent="-285750">
              <a:defRPr sz="900">
                <a:solidFill>
                  <a:schemeClr val="tx1"/>
                </a:solidFill>
                <a:latin typeface="Arial" charset="0"/>
                <a:ea typeface="ＭＳ Ｐゴシック" charset="0"/>
              </a:defRPr>
            </a:lvl2pPr>
            <a:lvl3pPr marL="1143000" indent="-228600">
              <a:defRPr sz="900">
                <a:solidFill>
                  <a:schemeClr val="tx1"/>
                </a:solidFill>
                <a:latin typeface="Arial" charset="0"/>
                <a:ea typeface="ＭＳ Ｐゴシック" charset="0"/>
              </a:defRPr>
            </a:lvl3pPr>
            <a:lvl4pPr marL="1600200" indent="-228600">
              <a:defRPr sz="900">
                <a:solidFill>
                  <a:schemeClr val="tx1"/>
                </a:solidFill>
                <a:latin typeface="Arial" charset="0"/>
                <a:ea typeface="ＭＳ Ｐゴシック" charset="0"/>
              </a:defRPr>
            </a:lvl4pPr>
            <a:lvl5pPr marL="2057400" indent="-228600">
              <a:defRPr sz="900">
                <a:solidFill>
                  <a:schemeClr val="tx1"/>
                </a:solidFill>
                <a:latin typeface="Arial" charset="0"/>
                <a:ea typeface="ＭＳ Ｐゴシック" charset="0"/>
              </a:defRPr>
            </a:lvl5pPr>
            <a:lvl6pPr marL="2514600" indent="-228600" eaLnBrk="0" fontAlgn="base" hangingPunct="0">
              <a:spcBef>
                <a:spcPct val="0"/>
              </a:spcBef>
              <a:spcAft>
                <a:spcPct val="0"/>
              </a:spcAft>
              <a:defRPr sz="900">
                <a:solidFill>
                  <a:schemeClr val="tx1"/>
                </a:solidFill>
                <a:latin typeface="Arial" charset="0"/>
                <a:ea typeface="ＭＳ Ｐゴシック" charset="0"/>
              </a:defRPr>
            </a:lvl6pPr>
            <a:lvl7pPr marL="2971800" indent="-228600" eaLnBrk="0" fontAlgn="base" hangingPunct="0">
              <a:spcBef>
                <a:spcPct val="0"/>
              </a:spcBef>
              <a:spcAft>
                <a:spcPct val="0"/>
              </a:spcAft>
              <a:defRPr sz="900">
                <a:solidFill>
                  <a:schemeClr val="tx1"/>
                </a:solidFill>
                <a:latin typeface="Arial" charset="0"/>
                <a:ea typeface="ＭＳ Ｐゴシック" charset="0"/>
              </a:defRPr>
            </a:lvl7pPr>
            <a:lvl8pPr marL="3429000" indent="-228600" eaLnBrk="0" fontAlgn="base" hangingPunct="0">
              <a:spcBef>
                <a:spcPct val="0"/>
              </a:spcBef>
              <a:spcAft>
                <a:spcPct val="0"/>
              </a:spcAft>
              <a:defRPr sz="900">
                <a:solidFill>
                  <a:schemeClr val="tx1"/>
                </a:solidFill>
                <a:latin typeface="Arial" charset="0"/>
                <a:ea typeface="ＭＳ Ｐゴシック" charset="0"/>
              </a:defRPr>
            </a:lvl8pPr>
            <a:lvl9pPr marL="3886200" indent="-228600" eaLnBrk="0" fontAlgn="base" hangingPunct="0">
              <a:spcBef>
                <a:spcPct val="0"/>
              </a:spcBef>
              <a:spcAft>
                <a:spcPct val="0"/>
              </a:spcAft>
              <a:defRPr sz="900">
                <a:solidFill>
                  <a:schemeClr val="tx1"/>
                </a:solidFill>
                <a:latin typeface="Arial" charset="0"/>
                <a:ea typeface="ＭＳ Ｐゴシック" charset="0"/>
              </a:defRPr>
            </a:lvl9pPr>
          </a:lstStyle>
          <a:p>
            <a:fld id="{F5F16EBC-48C2-8043-B3CB-55E5F89B9A34}" type="slidenum">
              <a:rPr lang="en-US" sz="1200">
                <a:latin typeface="Times" charset="0"/>
              </a:rPr>
              <a:pPr/>
              <a:t>3</a:t>
            </a:fld>
            <a:endParaRPr lang="en-US" sz="1200">
              <a:latin typeface="Times" charset="0"/>
            </a:endParaRPr>
          </a:p>
        </p:txBody>
      </p:sp>
      <p:sp>
        <p:nvSpPr>
          <p:cNvPr id="7170" name="Rectangle 2"/>
          <p:cNvSpPr>
            <a:spLocks noGrp="1" noRot="1" noChangeAspect="1" noChangeArrowheads="1"/>
          </p:cNvSpPr>
          <p:nvPr>
            <p:ph type="sldImg"/>
          </p:nvPr>
        </p:nvSpPr>
        <p:spPr>
          <a:solidFill>
            <a:srgbClr val="FFFFFF"/>
          </a:solidFill>
          <a:ln/>
        </p:spPr>
      </p:sp>
      <p:sp>
        <p:nvSpPr>
          <p:cNvPr id="71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concept of module was just a conceptual framework, it would not be very useful. Fortunately, it is deeply rooted in evolutionary biology. Biological systems have evolved to be modular. Some simulation studies have explored why, and it seems to be due to reduction of thermodynamic costs and evolvability.</a:t>
            </a:r>
          </a:p>
        </p:txBody>
      </p:sp>
      <p:sp>
        <p:nvSpPr>
          <p:cNvPr id="4" name="Slide Number Placeholder 3"/>
          <p:cNvSpPr>
            <a:spLocks noGrp="1"/>
          </p:cNvSpPr>
          <p:nvPr>
            <p:ph type="sldNum" sz="quarter" idx="5"/>
          </p:nvPr>
        </p:nvSpPr>
        <p:spPr/>
        <p:txBody>
          <a:bodyPr/>
          <a:lstStyle/>
          <a:p>
            <a:fld id="{710104DB-87CA-D64F-AB86-DB2520DDF5D7}" type="slidenum">
              <a:rPr lang="en-US" smtClean="0"/>
              <a:t>8</a:t>
            </a:fld>
            <a:endParaRPr lang="en-US"/>
          </a:p>
        </p:txBody>
      </p:sp>
    </p:spTree>
    <p:extLst>
      <p:ext uri="{BB962C8B-B14F-4D97-AF65-F5344CB8AC3E}">
        <p14:creationId xmlns:p14="http://schemas.microsoft.com/office/powerpoint/2010/main" val="3009419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things we are doing is to identify the modular structure of biological networks by their biophysical properties. This provides an experimental approach to reduce the complexity of biological networks.</a:t>
            </a:r>
          </a:p>
        </p:txBody>
      </p:sp>
      <p:sp>
        <p:nvSpPr>
          <p:cNvPr id="4" name="Slide Number Placeholder 3"/>
          <p:cNvSpPr>
            <a:spLocks noGrp="1"/>
          </p:cNvSpPr>
          <p:nvPr>
            <p:ph type="sldNum" sz="quarter" idx="5"/>
          </p:nvPr>
        </p:nvSpPr>
        <p:spPr/>
        <p:txBody>
          <a:bodyPr/>
          <a:lstStyle/>
          <a:p>
            <a:fld id="{710104DB-87CA-D64F-AB86-DB2520DDF5D7}" type="slidenum">
              <a:rPr lang="en-US" smtClean="0"/>
              <a:t>11</a:t>
            </a:fld>
            <a:endParaRPr lang="en-US"/>
          </a:p>
        </p:txBody>
      </p:sp>
    </p:spTree>
    <p:extLst>
      <p:ext uri="{BB962C8B-B14F-4D97-AF65-F5344CB8AC3E}">
        <p14:creationId xmlns:p14="http://schemas.microsoft.com/office/powerpoint/2010/main" val="2709739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established after extensive proteomics analysis and perturbation studies. We conclude that in many cases, different behaviors of cancer cells is due to 1) mutation in specific proteins, 2) amplification of specific modules, 3) loss of regulatory modules.</a:t>
            </a:r>
          </a:p>
        </p:txBody>
      </p:sp>
      <p:sp>
        <p:nvSpPr>
          <p:cNvPr id="4" name="Slide Number Placeholder 3"/>
          <p:cNvSpPr>
            <a:spLocks noGrp="1"/>
          </p:cNvSpPr>
          <p:nvPr>
            <p:ph type="sldNum" sz="quarter" idx="5"/>
          </p:nvPr>
        </p:nvSpPr>
        <p:spPr/>
        <p:txBody>
          <a:bodyPr/>
          <a:lstStyle/>
          <a:p>
            <a:fld id="{710104DB-87CA-D64F-AB86-DB2520DDF5D7}" type="slidenum">
              <a:rPr lang="en-US" smtClean="0"/>
              <a:t>23</a:t>
            </a:fld>
            <a:endParaRPr lang="en-US"/>
          </a:p>
        </p:txBody>
      </p:sp>
    </p:spTree>
    <p:extLst>
      <p:ext uri="{BB962C8B-B14F-4D97-AF65-F5344CB8AC3E}">
        <p14:creationId xmlns:p14="http://schemas.microsoft.com/office/powerpoint/2010/main" val="2210957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6125091" y="0"/>
            <a:ext cx="1051564"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0529" y="1861930"/>
            <a:ext cx="4572000" cy="1828800"/>
          </a:xfrm>
          <a:prstGeom prst="rect">
            <a:avLst/>
          </a:prstGeom>
        </p:spPr>
        <p:txBody>
          <a:bodyPr lIns="0" tIns="0" rIns="0" bIns="0" anchor="b">
            <a:noAutofit/>
          </a:bodyPr>
          <a:lstStyle>
            <a:lvl1pPr algn="r">
              <a:defRPr sz="4800" b="1">
                <a:solidFill>
                  <a:srgbClr val="C8722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3"/>
          <a:stretch>
            <a:fillRect/>
          </a:stretch>
        </p:blipFill>
        <p:spPr>
          <a:xfrm>
            <a:off x="1371600" y="237744"/>
            <a:ext cx="1280160" cy="1249224"/>
          </a:xfrm>
          <a:prstGeom prst="rect">
            <a:avLst/>
          </a:prstGeom>
        </p:spPr>
      </p:pic>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320"/>
            <a:ext cx="12192000" cy="676276"/>
          </a:xfrm>
        </p:spPr>
        <p:txBody>
          <a:bodyPr/>
          <a:lstStyle/>
          <a:p>
            <a:r>
              <a:rPr lang="en-US"/>
              <a:t>Click to edit Master title style</a:t>
            </a:r>
          </a:p>
        </p:txBody>
      </p:sp>
      <p:sp>
        <p:nvSpPr>
          <p:cNvPr id="3" name="Table Placeholder 2"/>
          <p:cNvSpPr>
            <a:spLocks noGrp="1"/>
          </p:cNvSpPr>
          <p:nvPr>
            <p:ph type="tbl" idx="1"/>
          </p:nvPr>
        </p:nvSpPr>
        <p:spPr>
          <a:xfrm>
            <a:off x="731520" y="1371600"/>
            <a:ext cx="13167360" cy="5760720"/>
          </a:xfrm>
        </p:spPr>
        <p:txBody>
          <a:bodyPr/>
          <a:lstStyle/>
          <a:p>
            <a:pPr lvl="0"/>
            <a:endParaRPr lang="en-US" noProof="0"/>
          </a:p>
        </p:txBody>
      </p:sp>
      <p:sp>
        <p:nvSpPr>
          <p:cNvPr id="4" name="Rectangle 5"/>
          <p:cNvSpPr>
            <a:spLocks noGrp="1" noChangeArrowheads="1"/>
          </p:cNvSpPr>
          <p:nvPr>
            <p:ph type="sldNum" sz="quarter" idx="10"/>
          </p:nvPr>
        </p:nvSpPr>
        <p:spPr>
          <a:xfrm>
            <a:off x="12207240" y="7669531"/>
            <a:ext cx="2194560" cy="186690"/>
          </a:xfrm>
          <a:prstGeom prst="rect">
            <a:avLst/>
          </a:prstGeom>
        </p:spPr>
        <p:txBody>
          <a:bodyPr vert="horz" wrap="square" lIns="91440" tIns="45720" rIns="91440" bIns="45720" numCol="1" anchor="t" anchorCtr="0" compatLnSpc="1">
            <a:prstTxWarp prst="textNoShape">
              <a:avLst/>
            </a:prstTxWarp>
          </a:bodyPr>
          <a:lstStyle>
            <a:lvl1pPr>
              <a:defRPr sz="1920"/>
            </a:lvl1pPr>
          </a:lstStyle>
          <a:p>
            <a:fld id="{27A1D024-5E55-414E-99D0-1AC313FA47E5}" type="slidenum">
              <a:rPr lang="en-US" smtClean="0"/>
              <a:pPr/>
              <a:t>‹#›</a:t>
            </a:fld>
            <a:endParaRPr lang="en-US" dirty="0"/>
          </a:p>
        </p:txBody>
      </p:sp>
    </p:spTree>
    <p:extLst>
      <p:ext uri="{BB962C8B-B14F-4D97-AF65-F5344CB8AC3E}">
        <p14:creationId xmlns:p14="http://schemas.microsoft.com/office/powerpoint/2010/main" val="16587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14D5-CFF3-46A8-990A-81F9F50B6CFB}"/>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BEFEAD6-5ED2-489E-AB14-639921DE58A4}"/>
              </a:ext>
            </a:extLst>
          </p:cNvPr>
          <p:cNvSpPr>
            <a:spLocks noGrp="1"/>
          </p:cNvSpPr>
          <p:nvPr>
            <p:ph type="dt" sz="half" idx="10"/>
          </p:nvPr>
        </p:nvSpPr>
        <p:spPr>
          <a:xfrm>
            <a:off x="5669280" y="7627621"/>
            <a:ext cx="3291840" cy="438150"/>
          </a:xfrm>
          <a:prstGeom prst="rect">
            <a:avLst/>
          </a:prstGeom>
        </p:spPr>
        <p:txBody>
          <a:bodyPr/>
          <a:lstStyle/>
          <a:p>
            <a:fld id="{8CBA8332-F01B-4907-A3D4-C40BD20006D6}" type="datetime4">
              <a:rPr lang="en-US" smtClean="0"/>
              <a:t>January 17, 2025</a:t>
            </a:fld>
            <a:endParaRPr lang="en-US"/>
          </a:p>
        </p:txBody>
      </p:sp>
      <p:sp>
        <p:nvSpPr>
          <p:cNvPr id="5" name="Slide Number Placeholder 4">
            <a:extLst>
              <a:ext uri="{FF2B5EF4-FFF2-40B4-BE49-F238E27FC236}">
                <a16:creationId xmlns:a16="http://schemas.microsoft.com/office/drawing/2014/main" id="{5DF932F9-091E-487A-BB96-E98AFDCD5BBD}"/>
              </a:ext>
            </a:extLst>
          </p:cNvPr>
          <p:cNvSpPr>
            <a:spLocks noGrp="1"/>
          </p:cNvSpPr>
          <p:nvPr>
            <p:ph type="sldNum" sz="quarter" idx="12"/>
          </p:nvPr>
        </p:nvSpPr>
        <p:spPr>
          <a:xfrm>
            <a:off x="10332720" y="7627621"/>
            <a:ext cx="3291840" cy="438150"/>
          </a:xfrm>
          <a:prstGeom prst="rect">
            <a:avLst/>
          </a:prstGeom>
        </p:spPr>
        <p:txBody>
          <a:bodyPr/>
          <a:lstStyle/>
          <a:p>
            <a:fld id="{4E145064-9D3C-45D4-9025-07C0526170CE}" type="slidenum">
              <a:rPr lang="en-US" smtClean="0"/>
              <a:t>‹#›</a:t>
            </a:fld>
            <a:endParaRPr lang="en-US"/>
          </a:p>
        </p:txBody>
      </p:sp>
    </p:spTree>
    <p:custDataLst>
      <p:tags r:id="rId1"/>
    </p:custDataLst>
    <p:extLst>
      <p:ext uri="{BB962C8B-B14F-4D97-AF65-F5344CB8AC3E}">
        <p14:creationId xmlns:p14="http://schemas.microsoft.com/office/powerpoint/2010/main" val="20512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4159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Title_Background.png"/>
          <p:cNvPicPr>
            <a:picLocks noChangeAspect="1"/>
          </p:cNvPicPr>
          <p:nvPr/>
        </p:nvPicPr>
        <p:blipFill>
          <a:blip r:embed="rId2" cstate="print"/>
          <a:srcRect/>
          <a:stretch>
            <a:fillRect/>
          </a:stretch>
        </p:blipFill>
        <p:spPr bwMode="auto">
          <a:xfrm>
            <a:off x="0" y="0"/>
            <a:ext cx="14630400" cy="8229600"/>
          </a:xfrm>
          <a:prstGeom prst="rect">
            <a:avLst/>
          </a:prstGeom>
          <a:noFill/>
          <a:ln w="9525">
            <a:noFill/>
            <a:miter lim="800000"/>
            <a:headEnd/>
            <a:tailEnd/>
          </a:ln>
        </p:spPr>
      </p:pic>
      <p:pic>
        <p:nvPicPr>
          <p:cNvPr id="5" name="Picture 6" descr="Title_Footer.png"/>
          <p:cNvPicPr>
            <a:picLocks noChangeAspect="1"/>
          </p:cNvPicPr>
          <p:nvPr/>
        </p:nvPicPr>
        <p:blipFill>
          <a:blip r:embed="rId3" cstate="print"/>
          <a:srcRect/>
          <a:stretch>
            <a:fillRect/>
          </a:stretch>
        </p:blipFill>
        <p:spPr bwMode="auto">
          <a:xfrm>
            <a:off x="0" y="6172200"/>
            <a:ext cx="14630400" cy="2057400"/>
          </a:xfrm>
          <a:prstGeom prst="rect">
            <a:avLst/>
          </a:prstGeom>
          <a:noFill/>
          <a:ln w="9525">
            <a:noFill/>
            <a:miter lim="800000"/>
            <a:headEnd/>
            <a:tailEnd/>
          </a:ln>
        </p:spPr>
      </p:pic>
      <p:pic>
        <p:nvPicPr>
          <p:cNvPr id="6" name="Picture 8" descr="PNNL_Logo.png"/>
          <p:cNvPicPr>
            <a:picLocks noChangeAspect="1"/>
          </p:cNvPicPr>
          <p:nvPr/>
        </p:nvPicPr>
        <p:blipFill>
          <a:blip r:embed="rId4" cstate="print"/>
          <a:srcRect/>
          <a:stretch>
            <a:fillRect/>
          </a:stretch>
        </p:blipFill>
        <p:spPr bwMode="auto">
          <a:xfrm>
            <a:off x="10388601" y="6804660"/>
            <a:ext cx="4241800" cy="878206"/>
          </a:xfrm>
          <a:prstGeom prst="rect">
            <a:avLst/>
          </a:prstGeom>
          <a:noFill/>
          <a:ln w="9525">
            <a:noFill/>
            <a:miter lim="800000"/>
            <a:headEnd/>
            <a:tailEnd/>
          </a:ln>
        </p:spPr>
      </p:pic>
      <p:pic>
        <p:nvPicPr>
          <p:cNvPr id="7" name="Picture 8" descr="Proudly_Operated_by_Battelle_Onyx.png"/>
          <p:cNvPicPr>
            <a:picLocks noChangeAspect="1"/>
          </p:cNvPicPr>
          <p:nvPr/>
        </p:nvPicPr>
        <p:blipFill>
          <a:blip r:embed="rId5" cstate="print"/>
          <a:srcRect/>
          <a:stretch>
            <a:fillRect/>
          </a:stretch>
        </p:blipFill>
        <p:spPr bwMode="auto">
          <a:xfrm>
            <a:off x="10388601" y="7680960"/>
            <a:ext cx="4241800" cy="548640"/>
          </a:xfrm>
          <a:prstGeom prst="rect">
            <a:avLst/>
          </a:prstGeom>
          <a:noFill/>
          <a:ln w="9525">
            <a:noFill/>
            <a:miter lim="800000"/>
            <a:headEnd/>
            <a:tailEnd/>
          </a:ln>
        </p:spPr>
      </p:pic>
      <p:sp>
        <p:nvSpPr>
          <p:cNvPr id="23554" name="Rectangle 2"/>
          <p:cNvSpPr>
            <a:spLocks noGrp="1" noChangeArrowheads="1"/>
          </p:cNvSpPr>
          <p:nvPr>
            <p:ph type="ctrTitle"/>
          </p:nvPr>
        </p:nvSpPr>
        <p:spPr>
          <a:xfrm>
            <a:off x="751840" y="2198370"/>
            <a:ext cx="13139421" cy="1087756"/>
          </a:xfrm>
        </p:spPr>
        <p:txBody>
          <a:bodyPr lIns="91440" tIns="45720" rIns="91440" bIns="45720"/>
          <a:lstStyle>
            <a:lvl1pPr>
              <a:defRPr sz="4800">
                <a:solidFill>
                  <a:srgbClr val="C97A00"/>
                </a:solidFill>
              </a:defRPr>
            </a:lvl1pPr>
          </a:lstStyle>
          <a:p>
            <a:r>
              <a:rPr lang="en-US"/>
              <a:t>Click to edit Master title style</a:t>
            </a:r>
          </a:p>
        </p:txBody>
      </p:sp>
      <p:sp>
        <p:nvSpPr>
          <p:cNvPr id="23555" name="Rectangle 3"/>
          <p:cNvSpPr>
            <a:spLocks noGrp="1" noChangeArrowheads="1"/>
          </p:cNvSpPr>
          <p:nvPr>
            <p:ph type="subTitle" idx="1"/>
          </p:nvPr>
        </p:nvSpPr>
        <p:spPr>
          <a:xfrm>
            <a:off x="754381" y="3568066"/>
            <a:ext cx="13134339" cy="2735580"/>
          </a:xfrm>
        </p:spPr>
        <p:txBody>
          <a:bodyPr lIns="91440" tIns="45720" rIns="91440" bIns="45720"/>
          <a:lstStyle>
            <a:lvl1pPr marL="0" indent="0">
              <a:buNone/>
              <a:defRPr/>
            </a:lvl1pPr>
          </a:lstStyle>
          <a:p>
            <a:r>
              <a:rPr lang="en-US"/>
              <a:t>Click to edit Master subtitle style</a:t>
            </a:r>
            <a:endParaRPr lang="en-US" dirty="0"/>
          </a:p>
        </p:txBody>
      </p:sp>
      <p:sp>
        <p:nvSpPr>
          <p:cNvPr id="8" name="Slide Number Placeholder 6"/>
          <p:cNvSpPr>
            <a:spLocks noGrp="1"/>
          </p:cNvSpPr>
          <p:nvPr>
            <p:ph type="sldNum" sz="quarter" idx="10"/>
          </p:nvPr>
        </p:nvSpPr>
        <p:spPr>
          <a:xfrm>
            <a:off x="180342" y="7780021"/>
            <a:ext cx="815339" cy="438150"/>
          </a:xfrm>
        </p:spPr>
        <p:txBody>
          <a:bodyPr/>
          <a:lstStyle>
            <a:lvl1pPr>
              <a:defRPr/>
            </a:lvl1pPr>
          </a:lstStyle>
          <a:p>
            <a:pPr>
              <a:defRPr/>
            </a:pPr>
            <a:fld id="{327DB09C-8386-4907-B120-1894038A1754}" type="slidenum">
              <a:rPr lang="en-US"/>
              <a:pPr>
                <a:defRPr/>
              </a:pPr>
              <a:t>‹#›</a:t>
            </a:fld>
            <a:endParaRPr lang="en-US"/>
          </a:p>
        </p:txBody>
      </p:sp>
    </p:spTree>
    <p:extLst>
      <p:ext uri="{BB962C8B-B14F-4D97-AF65-F5344CB8AC3E}">
        <p14:creationId xmlns:p14="http://schemas.microsoft.com/office/powerpoint/2010/main" val="343613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Presentation_Footer.png"/>
          <p:cNvPicPr>
            <a:picLocks noChangeAspect="1"/>
          </p:cNvPicPr>
          <p:nvPr/>
        </p:nvPicPr>
        <p:blipFill>
          <a:blip r:embed="rId2" cstate="print"/>
          <a:srcRect/>
          <a:stretch>
            <a:fillRect/>
          </a:stretch>
        </p:blipFill>
        <p:spPr bwMode="auto">
          <a:xfrm>
            <a:off x="0" y="6172200"/>
            <a:ext cx="14630400" cy="2057400"/>
          </a:xfrm>
          <a:prstGeom prst="rect">
            <a:avLst/>
          </a:prstGeom>
          <a:noFill/>
          <a:ln w="9525">
            <a:noFill/>
            <a:miter lim="800000"/>
            <a:headEnd/>
            <a:tailEnd/>
          </a:ln>
        </p:spPr>
      </p:pic>
      <p:pic>
        <p:nvPicPr>
          <p:cNvPr id="5" name="Picture 7" descr="PNNL_Logo.png"/>
          <p:cNvPicPr>
            <a:picLocks noChangeAspect="1"/>
          </p:cNvPicPr>
          <p:nvPr/>
        </p:nvPicPr>
        <p:blipFill>
          <a:blip r:embed="rId3" cstate="print"/>
          <a:srcRect/>
          <a:stretch>
            <a:fillRect/>
          </a:stretch>
        </p:blipFill>
        <p:spPr bwMode="auto">
          <a:xfrm>
            <a:off x="10388601" y="6804660"/>
            <a:ext cx="4241800" cy="878206"/>
          </a:xfrm>
          <a:prstGeom prst="rect">
            <a:avLst/>
          </a:prstGeom>
          <a:noFill/>
          <a:ln w="9525">
            <a:noFill/>
            <a:miter lim="800000"/>
            <a:headEnd/>
            <a:tailEnd/>
          </a:ln>
        </p:spPr>
      </p:pic>
      <p:pic>
        <p:nvPicPr>
          <p:cNvPr id="6" name="Picture 9" descr="Proudly_Operated_by_Battelle_Onyx.png"/>
          <p:cNvPicPr>
            <a:picLocks noChangeAspect="1"/>
          </p:cNvPicPr>
          <p:nvPr/>
        </p:nvPicPr>
        <p:blipFill>
          <a:blip r:embed="rId4"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sz="264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180342" y="7780021"/>
            <a:ext cx="815339" cy="438150"/>
          </a:xfrm>
        </p:spPr>
        <p:txBody>
          <a:bodyPr/>
          <a:lstStyle>
            <a:lvl1pPr>
              <a:defRPr/>
            </a:lvl1pPr>
          </a:lstStyle>
          <a:p>
            <a:pPr>
              <a:defRPr/>
            </a:pPr>
            <a:fld id="{815AF903-2524-426A-883C-1A254D059CCE}" type="slidenum">
              <a:rPr lang="en-US"/>
              <a:pPr>
                <a:defRPr/>
              </a:pPr>
              <a:t>‹#›</a:t>
            </a:fld>
            <a:endParaRPr lang="en-US"/>
          </a:p>
        </p:txBody>
      </p:sp>
    </p:spTree>
    <p:extLst>
      <p:ext uri="{BB962C8B-B14F-4D97-AF65-F5344CB8AC3E}">
        <p14:creationId xmlns:p14="http://schemas.microsoft.com/office/powerpoint/2010/main" val="4228891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Presentation_Footer.png"/>
          <p:cNvPicPr>
            <a:picLocks noChangeAspect="1"/>
          </p:cNvPicPr>
          <p:nvPr/>
        </p:nvPicPr>
        <p:blipFill>
          <a:blip r:embed="rId2" cstate="print"/>
          <a:srcRect/>
          <a:stretch>
            <a:fillRect/>
          </a:stretch>
        </p:blipFill>
        <p:spPr bwMode="auto">
          <a:xfrm>
            <a:off x="0" y="6172200"/>
            <a:ext cx="14630400" cy="2057400"/>
          </a:xfrm>
          <a:prstGeom prst="rect">
            <a:avLst/>
          </a:prstGeom>
          <a:noFill/>
          <a:ln w="9525">
            <a:noFill/>
            <a:miter lim="800000"/>
            <a:headEnd/>
            <a:tailEnd/>
          </a:ln>
        </p:spPr>
      </p:pic>
      <p:pic>
        <p:nvPicPr>
          <p:cNvPr id="6" name="Picture 7" descr="PNNL_Logo.png"/>
          <p:cNvPicPr>
            <a:picLocks noChangeAspect="1"/>
          </p:cNvPicPr>
          <p:nvPr/>
        </p:nvPicPr>
        <p:blipFill>
          <a:blip r:embed="rId3" cstate="print"/>
          <a:srcRect/>
          <a:stretch>
            <a:fillRect/>
          </a:stretch>
        </p:blipFill>
        <p:spPr bwMode="auto">
          <a:xfrm>
            <a:off x="10388601" y="6804660"/>
            <a:ext cx="4241800" cy="878206"/>
          </a:xfrm>
          <a:prstGeom prst="rect">
            <a:avLst/>
          </a:prstGeom>
          <a:noFill/>
          <a:ln w="9525">
            <a:noFill/>
            <a:miter lim="800000"/>
            <a:headEnd/>
            <a:tailEnd/>
          </a:ln>
        </p:spPr>
      </p:pic>
      <p:pic>
        <p:nvPicPr>
          <p:cNvPr id="7" name="Picture 7" descr="Proudly_Operated_by_Battelle_Onyx.png"/>
          <p:cNvPicPr>
            <a:picLocks noChangeAspect="1"/>
          </p:cNvPicPr>
          <p:nvPr/>
        </p:nvPicPr>
        <p:blipFill>
          <a:blip r:embed="rId4"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1"/>
            <a:ext cx="6461760" cy="4359152"/>
          </a:xfrm>
        </p:spPr>
        <p:txBody>
          <a:bodyPr/>
          <a:lstStyle>
            <a:lvl1pPr>
              <a:defRPr sz="2880"/>
            </a:lvl1pPr>
            <a:lvl2pPr>
              <a:defRPr sz="2640"/>
            </a:lvl2pPr>
            <a:lvl3pPr>
              <a:defRPr sz="2400"/>
            </a:lvl3pPr>
            <a:lvl4pPr>
              <a:defRPr sz="2160"/>
            </a:lvl4pPr>
            <a:lvl5pPr>
              <a:defRPr sz="192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37120" y="1920241"/>
            <a:ext cx="6461760" cy="4359152"/>
          </a:xfrm>
        </p:spPr>
        <p:txBody>
          <a:bodyPr/>
          <a:lstStyle>
            <a:lvl1pPr>
              <a:defRPr sz="2880"/>
            </a:lvl1pPr>
            <a:lvl2pPr>
              <a:defRPr sz="2640"/>
            </a:lvl2pPr>
            <a:lvl3pPr>
              <a:defRPr sz="2400"/>
            </a:lvl3pPr>
            <a:lvl4pPr>
              <a:defRPr sz="2160"/>
            </a:lvl4pPr>
            <a:lvl5pPr>
              <a:defRPr sz="192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0"/>
          </p:nvPr>
        </p:nvSpPr>
        <p:spPr>
          <a:xfrm>
            <a:off x="180342" y="7780021"/>
            <a:ext cx="815339" cy="438150"/>
          </a:xfrm>
        </p:spPr>
        <p:txBody>
          <a:bodyPr/>
          <a:lstStyle>
            <a:lvl1pPr>
              <a:defRPr/>
            </a:lvl1pPr>
          </a:lstStyle>
          <a:p>
            <a:pPr>
              <a:defRPr/>
            </a:pPr>
            <a:fld id="{4670DFC1-129D-401D-A260-10835C769912}" type="slidenum">
              <a:rPr lang="en-US"/>
              <a:pPr>
                <a:defRPr/>
              </a:pPr>
              <a:t>‹#›</a:t>
            </a:fld>
            <a:endParaRPr lang="en-US"/>
          </a:p>
        </p:txBody>
      </p:sp>
    </p:spTree>
    <p:extLst>
      <p:ext uri="{BB962C8B-B14F-4D97-AF65-F5344CB8AC3E}">
        <p14:creationId xmlns:p14="http://schemas.microsoft.com/office/powerpoint/2010/main" val="1104773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Presentation_Footer.png"/>
          <p:cNvPicPr>
            <a:picLocks noChangeAspect="1"/>
          </p:cNvPicPr>
          <p:nvPr/>
        </p:nvPicPr>
        <p:blipFill>
          <a:blip r:embed="rId2" cstate="print"/>
          <a:srcRect/>
          <a:stretch>
            <a:fillRect/>
          </a:stretch>
        </p:blipFill>
        <p:spPr bwMode="auto">
          <a:xfrm>
            <a:off x="0" y="6172200"/>
            <a:ext cx="14630400" cy="2057400"/>
          </a:xfrm>
          <a:prstGeom prst="rect">
            <a:avLst/>
          </a:prstGeom>
          <a:noFill/>
          <a:ln w="9525">
            <a:noFill/>
            <a:miter lim="800000"/>
            <a:headEnd/>
            <a:tailEnd/>
          </a:ln>
        </p:spPr>
      </p:pic>
      <p:pic>
        <p:nvPicPr>
          <p:cNvPr id="8" name="Picture 6" descr="PNNL_Logo.png"/>
          <p:cNvPicPr>
            <a:picLocks noChangeAspect="1"/>
          </p:cNvPicPr>
          <p:nvPr/>
        </p:nvPicPr>
        <p:blipFill>
          <a:blip r:embed="rId3" cstate="print"/>
          <a:srcRect/>
          <a:stretch>
            <a:fillRect/>
          </a:stretch>
        </p:blipFill>
        <p:spPr bwMode="auto">
          <a:xfrm>
            <a:off x="10388601" y="6804660"/>
            <a:ext cx="4241800" cy="878206"/>
          </a:xfrm>
          <a:prstGeom prst="rect">
            <a:avLst/>
          </a:prstGeom>
          <a:noFill/>
          <a:ln w="9525">
            <a:noFill/>
            <a:miter lim="800000"/>
            <a:headEnd/>
            <a:tailEnd/>
          </a:ln>
        </p:spPr>
      </p:pic>
      <p:pic>
        <p:nvPicPr>
          <p:cNvPr id="9" name="Picture 7" descr="Proudly_Operated_by_Battelle_Onyx.png"/>
          <p:cNvPicPr>
            <a:picLocks noChangeAspect="1"/>
          </p:cNvPicPr>
          <p:nvPr/>
        </p:nvPicPr>
        <p:blipFill>
          <a:blip r:embed="rId4"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31520" y="2609850"/>
            <a:ext cx="6464301" cy="3706426"/>
          </a:xfrm>
        </p:spPr>
        <p:txBody>
          <a:bodyPr/>
          <a:lstStyle>
            <a:lvl1pPr>
              <a:defRPr sz="2880"/>
            </a:lvl1pPr>
            <a:lvl2pPr>
              <a:defRPr sz="2640"/>
            </a:lvl2pPr>
            <a:lvl3pPr>
              <a:defRPr sz="2400"/>
            </a:lvl3pPr>
            <a:lvl4pPr>
              <a:defRPr sz="216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32041" y="2609850"/>
            <a:ext cx="6466840" cy="3706426"/>
          </a:xfrm>
        </p:spPr>
        <p:txBody>
          <a:bodyPr/>
          <a:lstStyle>
            <a:lvl1pPr>
              <a:defRPr sz="2880"/>
            </a:lvl1pPr>
            <a:lvl2pPr>
              <a:defRPr sz="2640"/>
            </a:lvl2pPr>
            <a:lvl3pPr>
              <a:defRPr sz="2400"/>
            </a:lvl3pPr>
            <a:lvl4pPr>
              <a:defRPr sz="216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6"/>
          <p:cNvSpPr>
            <a:spLocks noGrp="1"/>
          </p:cNvSpPr>
          <p:nvPr>
            <p:ph type="sldNum" sz="quarter" idx="10"/>
          </p:nvPr>
        </p:nvSpPr>
        <p:spPr>
          <a:xfrm>
            <a:off x="180342" y="7780021"/>
            <a:ext cx="815339" cy="438150"/>
          </a:xfrm>
        </p:spPr>
        <p:txBody>
          <a:bodyPr/>
          <a:lstStyle>
            <a:lvl1pPr>
              <a:defRPr/>
            </a:lvl1pPr>
          </a:lstStyle>
          <a:p>
            <a:pPr>
              <a:defRPr/>
            </a:pPr>
            <a:fld id="{E5AD5F10-3CD6-4359-983B-C69DA1668D91}" type="slidenum">
              <a:rPr lang="en-US"/>
              <a:pPr>
                <a:defRPr/>
              </a:pPr>
              <a:t>‹#›</a:t>
            </a:fld>
            <a:endParaRPr lang="en-US"/>
          </a:p>
        </p:txBody>
      </p:sp>
    </p:spTree>
    <p:extLst>
      <p:ext uri="{BB962C8B-B14F-4D97-AF65-F5344CB8AC3E}">
        <p14:creationId xmlns:p14="http://schemas.microsoft.com/office/powerpoint/2010/main" val="971882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Presentation_Footer.png"/>
          <p:cNvPicPr>
            <a:picLocks noChangeAspect="1"/>
          </p:cNvPicPr>
          <p:nvPr/>
        </p:nvPicPr>
        <p:blipFill>
          <a:blip r:embed="rId2" cstate="print"/>
          <a:srcRect/>
          <a:stretch>
            <a:fillRect/>
          </a:stretch>
        </p:blipFill>
        <p:spPr bwMode="auto">
          <a:xfrm>
            <a:off x="0" y="6172200"/>
            <a:ext cx="14630400" cy="2057400"/>
          </a:xfrm>
          <a:prstGeom prst="rect">
            <a:avLst/>
          </a:prstGeom>
          <a:noFill/>
          <a:ln w="9525">
            <a:noFill/>
            <a:miter lim="800000"/>
            <a:headEnd/>
            <a:tailEnd/>
          </a:ln>
        </p:spPr>
      </p:pic>
      <p:pic>
        <p:nvPicPr>
          <p:cNvPr id="6" name="Picture 7" descr="PNNL_Logo.png"/>
          <p:cNvPicPr>
            <a:picLocks noChangeAspect="1"/>
          </p:cNvPicPr>
          <p:nvPr/>
        </p:nvPicPr>
        <p:blipFill>
          <a:blip r:embed="rId3" cstate="print"/>
          <a:srcRect/>
          <a:stretch>
            <a:fillRect/>
          </a:stretch>
        </p:blipFill>
        <p:spPr bwMode="auto">
          <a:xfrm>
            <a:off x="10388601" y="6804660"/>
            <a:ext cx="4241800" cy="878206"/>
          </a:xfrm>
          <a:prstGeom prst="rect">
            <a:avLst/>
          </a:prstGeom>
          <a:noFill/>
          <a:ln w="9525">
            <a:noFill/>
            <a:miter lim="800000"/>
            <a:headEnd/>
            <a:tailEnd/>
          </a:ln>
        </p:spPr>
      </p:pic>
      <p:pic>
        <p:nvPicPr>
          <p:cNvPr id="7" name="Picture 7" descr="Proudly_Operated_by_Battelle_Onyx.png"/>
          <p:cNvPicPr>
            <a:picLocks noChangeAspect="1"/>
          </p:cNvPicPr>
          <p:nvPr/>
        </p:nvPicPr>
        <p:blipFill>
          <a:blip r:embed="rId4"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a:xfrm>
            <a:off x="731521" y="327660"/>
            <a:ext cx="4813301" cy="1394460"/>
          </a:xfrm>
        </p:spPr>
        <p:txBody>
          <a:bodyPr anchor="b"/>
          <a:lstStyle>
            <a:lvl1pPr algn="l">
              <a:defRPr sz="2400" b="1"/>
            </a:lvl1pPr>
          </a:lstStyle>
          <a:p>
            <a:r>
              <a:rPr lang="en-US"/>
              <a:t>Click to edit Master title style</a:t>
            </a:r>
            <a:endParaRPr lang="en-US" dirty="0"/>
          </a:p>
        </p:txBody>
      </p:sp>
      <p:sp>
        <p:nvSpPr>
          <p:cNvPr id="3" name="Content Placeholder 2"/>
          <p:cNvSpPr>
            <a:spLocks noGrp="1"/>
          </p:cNvSpPr>
          <p:nvPr>
            <p:ph idx="1"/>
          </p:nvPr>
        </p:nvSpPr>
        <p:spPr>
          <a:xfrm>
            <a:off x="5720080" y="327661"/>
            <a:ext cx="8178800" cy="5970174"/>
          </a:xfrm>
        </p:spPr>
        <p:txBody>
          <a:bodyPr/>
          <a:lstStyle>
            <a:lvl1pPr>
              <a:defRPr sz="2880"/>
            </a:lvl1pPr>
            <a:lvl2pPr>
              <a:defRPr sz="2640"/>
            </a:lvl2pPr>
            <a:lvl3pPr>
              <a:defRPr sz="2400"/>
            </a:lvl3pPr>
            <a:lvl4pPr>
              <a:defRPr sz="2160"/>
            </a:lvl4pPr>
            <a:lvl5pPr>
              <a:defRPr sz="192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1521" y="1722121"/>
            <a:ext cx="4813301" cy="5092081"/>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8" name="Slide Number Placeholder 6"/>
          <p:cNvSpPr>
            <a:spLocks noGrp="1"/>
          </p:cNvSpPr>
          <p:nvPr>
            <p:ph type="sldNum" sz="quarter" idx="10"/>
          </p:nvPr>
        </p:nvSpPr>
        <p:spPr>
          <a:xfrm>
            <a:off x="180342" y="7780021"/>
            <a:ext cx="815339" cy="438150"/>
          </a:xfrm>
        </p:spPr>
        <p:txBody>
          <a:bodyPr/>
          <a:lstStyle>
            <a:lvl1pPr>
              <a:defRPr/>
            </a:lvl1pPr>
          </a:lstStyle>
          <a:p>
            <a:pPr>
              <a:defRPr/>
            </a:pPr>
            <a:fld id="{2E6E9193-BFAA-422E-B8CE-A65E400B008B}" type="slidenum">
              <a:rPr lang="en-US"/>
              <a:pPr>
                <a:defRPr/>
              </a:pPr>
              <a:t>‹#›</a:t>
            </a:fld>
            <a:endParaRPr lang="en-US"/>
          </a:p>
        </p:txBody>
      </p:sp>
    </p:spTree>
    <p:extLst>
      <p:ext uri="{BB962C8B-B14F-4D97-AF65-F5344CB8AC3E}">
        <p14:creationId xmlns:p14="http://schemas.microsoft.com/office/powerpoint/2010/main" val="341050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Presentation_Footer.png"/>
          <p:cNvPicPr>
            <a:picLocks noChangeAspect="1"/>
          </p:cNvPicPr>
          <p:nvPr/>
        </p:nvPicPr>
        <p:blipFill>
          <a:blip r:embed="rId2" cstate="print"/>
          <a:srcRect/>
          <a:stretch>
            <a:fillRect/>
          </a:stretch>
        </p:blipFill>
        <p:spPr bwMode="auto">
          <a:xfrm>
            <a:off x="0" y="6172200"/>
            <a:ext cx="14630400" cy="2057400"/>
          </a:xfrm>
          <a:prstGeom prst="rect">
            <a:avLst/>
          </a:prstGeom>
          <a:noFill/>
          <a:ln w="9525">
            <a:noFill/>
            <a:miter lim="800000"/>
            <a:headEnd/>
            <a:tailEnd/>
          </a:ln>
        </p:spPr>
      </p:pic>
      <p:pic>
        <p:nvPicPr>
          <p:cNvPr id="6" name="Picture 7" descr="PNNL_Logo.png"/>
          <p:cNvPicPr>
            <a:picLocks noChangeAspect="1"/>
          </p:cNvPicPr>
          <p:nvPr/>
        </p:nvPicPr>
        <p:blipFill>
          <a:blip r:embed="rId3" cstate="print"/>
          <a:srcRect/>
          <a:stretch>
            <a:fillRect/>
          </a:stretch>
        </p:blipFill>
        <p:spPr bwMode="auto">
          <a:xfrm>
            <a:off x="10388601" y="6804660"/>
            <a:ext cx="4241800" cy="878206"/>
          </a:xfrm>
          <a:prstGeom prst="rect">
            <a:avLst/>
          </a:prstGeom>
          <a:noFill/>
          <a:ln w="9525">
            <a:noFill/>
            <a:miter lim="800000"/>
            <a:headEnd/>
            <a:tailEnd/>
          </a:ln>
        </p:spPr>
      </p:pic>
      <p:pic>
        <p:nvPicPr>
          <p:cNvPr id="7" name="Picture 7" descr="Proudly_Operated_by_Battelle_Onyx.png"/>
          <p:cNvPicPr>
            <a:picLocks noChangeAspect="1"/>
          </p:cNvPicPr>
          <p:nvPr/>
        </p:nvPicPr>
        <p:blipFill>
          <a:blip r:embed="rId4"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a:xfrm>
            <a:off x="2867661" y="5391888"/>
            <a:ext cx="8778240" cy="680086"/>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867661" y="366498"/>
            <a:ext cx="8778240" cy="493776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r>
              <a:rPr lang="en-US" noProof="0"/>
              <a:t>Click icon to add picture</a:t>
            </a:r>
          </a:p>
        </p:txBody>
      </p:sp>
      <p:sp>
        <p:nvSpPr>
          <p:cNvPr id="4" name="Text Placeholder 3"/>
          <p:cNvSpPr>
            <a:spLocks noGrp="1"/>
          </p:cNvSpPr>
          <p:nvPr>
            <p:ph type="body" sz="half" idx="2"/>
          </p:nvPr>
        </p:nvSpPr>
        <p:spPr>
          <a:xfrm>
            <a:off x="2867661" y="6071974"/>
            <a:ext cx="877824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8" name="Slide Number Placeholder 6"/>
          <p:cNvSpPr>
            <a:spLocks noGrp="1"/>
          </p:cNvSpPr>
          <p:nvPr>
            <p:ph type="sldNum" sz="quarter" idx="10"/>
          </p:nvPr>
        </p:nvSpPr>
        <p:spPr>
          <a:xfrm>
            <a:off x="180342" y="7780021"/>
            <a:ext cx="815339" cy="438150"/>
          </a:xfrm>
        </p:spPr>
        <p:txBody>
          <a:bodyPr/>
          <a:lstStyle>
            <a:lvl1pPr>
              <a:defRPr/>
            </a:lvl1pPr>
          </a:lstStyle>
          <a:p>
            <a:pPr>
              <a:defRPr/>
            </a:pPr>
            <a:fld id="{57EE6A56-0EB4-4D45-B6B9-22BC3DDE0EF0}" type="slidenum">
              <a:rPr lang="en-US"/>
              <a:pPr>
                <a:defRPr/>
              </a:pPr>
              <a:t>‹#›</a:t>
            </a:fld>
            <a:endParaRPr lang="en-US"/>
          </a:p>
        </p:txBody>
      </p:sp>
    </p:spTree>
    <p:extLst>
      <p:ext uri="{BB962C8B-B14F-4D97-AF65-F5344CB8AC3E}">
        <p14:creationId xmlns:p14="http://schemas.microsoft.com/office/powerpoint/2010/main" val="2330083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Presentation_Footer.png"/>
          <p:cNvPicPr>
            <a:picLocks noChangeAspect="1"/>
          </p:cNvPicPr>
          <p:nvPr/>
        </p:nvPicPr>
        <p:blipFill>
          <a:blip r:embed="rId2" cstate="print"/>
          <a:srcRect/>
          <a:stretch>
            <a:fillRect/>
          </a:stretch>
        </p:blipFill>
        <p:spPr bwMode="auto">
          <a:xfrm>
            <a:off x="0" y="6172200"/>
            <a:ext cx="14630400" cy="2057400"/>
          </a:xfrm>
          <a:prstGeom prst="rect">
            <a:avLst/>
          </a:prstGeom>
          <a:noFill/>
          <a:ln w="9525">
            <a:noFill/>
            <a:miter lim="800000"/>
            <a:headEnd/>
            <a:tailEnd/>
          </a:ln>
        </p:spPr>
      </p:pic>
      <p:pic>
        <p:nvPicPr>
          <p:cNvPr id="5" name="Picture 6" descr="PNNL_Logo.png"/>
          <p:cNvPicPr>
            <a:picLocks noChangeAspect="1"/>
          </p:cNvPicPr>
          <p:nvPr/>
        </p:nvPicPr>
        <p:blipFill>
          <a:blip r:embed="rId3" cstate="print"/>
          <a:srcRect/>
          <a:stretch>
            <a:fillRect/>
          </a:stretch>
        </p:blipFill>
        <p:spPr bwMode="auto">
          <a:xfrm>
            <a:off x="10388601" y="6804660"/>
            <a:ext cx="4241800" cy="878206"/>
          </a:xfrm>
          <a:prstGeom prst="rect">
            <a:avLst/>
          </a:prstGeom>
          <a:noFill/>
          <a:ln w="9525">
            <a:noFill/>
            <a:miter lim="800000"/>
            <a:headEnd/>
            <a:tailEnd/>
          </a:ln>
        </p:spPr>
      </p:pic>
      <p:pic>
        <p:nvPicPr>
          <p:cNvPr id="6" name="Picture 7" descr="Proudly_Operated_by_Battelle_Onyx.png"/>
          <p:cNvPicPr>
            <a:picLocks noChangeAspect="1"/>
          </p:cNvPicPr>
          <p:nvPr/>
        </p:nvPicPr>
        <p:blipFill>
          <a:blip r:embed="rId4"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a:xfrm>
            <a:off x="1155701" y="4430743"/>
            <a:ext cx="12435840" cy="1634490"/>
          </a:xfrm>
        </p:spPr>
        <p:txBody>
          <a:bodyPr/>
          <a:lstStyle>
            <a:lvl1pPr algn="l">
              <a:defRPr sz="4800" b="1" cap="all"/>
            </a:lvl1pPr>
          </a:lstStyle>
          <a:p>
            <a:r>
              <a:rPr lang="en-US"/>
              <a:t>Click to edit Master title style</a:t>
            </a:r>
            <a:endParaRPr lang="en-US" dirty="0"/>
          </a:p>
        </p:txBody>
      </p:sp>
      <p:sp>
        <p:nvSpPr>
          <p:cNvPr id="3" name="Text Placeholder 2"/>
          <p:cNvSpPr>
            <a:spLocks noGrp="1"/>
          </p:cNvSpPr>
          <p:nvPr>
            <p:ph type="body" idx="1"/>
          </p:nvPr>
        </p:nvSpPr>
        <p:spPr>
          <a:xfrm>
            <a:off x="1155701" y="2630518"/>
            <a:ext cx="1243584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7" name="Slide Number Placeholder 6"/>
          <p:cNvSpPr>
            <a:spLocks noGrp="1"/>
          </p:cNvSpPr>
          <p:nvPr>
            <p:ph type="sldNum" sz="quarter" idx="10"/>
          </p:nvPr>
        </p:nvSpPr>
        <p:spPr>
          <a:xfrm>
            <a:off x="180342" y="7780021"/>
            <a:ext cx="815339" cy="438150"/>
          </a:xfrm>
        </p:spPr>
        <p:txBody>
          <a:bodyPr/>
          <a:lstStyle>
            <a:lvl1pPr>
              <a:defRPr/>
            </a:lvl1pPr>
          </a:lstStyle>
          <a:p>
            <a:pPr>
              <a:defRPr/>
            </a:pPr>
            <a:fld id="{325EF53C-42D6-43C1-9661-532DE353C38F}" type="slidenum">
              <a:rPr lang="en-US"/>
              <a:pPr>
                <a:defRPr/>
              </a:pPr>
              <a:t>‹#›</a:t>
            </a:fld>
            <a:endParaRPr lang="en-US"/>
          </a:p>
        </p:txBody>
      </p:sp>
    </p:spTree>
    <p:extLst>
      <p:ext uri="{BB962C8B-B14F-4D97-AF65-F5344CB8AC3E}">
        <p14:creationId xmlns:p14="http://schemas.microsoft.com/office/powerpoint/2010/main" val="32454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1/17/25</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 descr="Presentation_Footer.png"/>
          <p:cNvPicPr>
            <a:picLocks noChangeAspect="1"/>
          </p:cNvPicPr>
          <p:nvPr/>
        </p:nvPicPr>
        <p:blipFill>
          <a:blip r:embed="rId2" cstate="print"/>
          <a:srcRect/>
          <a:stretch>
            <a:fillRect/>
          </a:stretch>
        </p:blipFill>
        <p:spPr bwMode="auto">
          <a:xfrm>
            <a:off x="0" y="6172200"/>
            <a:ext cx="14630400" cy="2057400"/>
          </a:xfrm>
          <a:prstGeom prst="rect">
            <a:avLst/>
          </a:prstGeom>
          <a:noFill/>
          <a:ln w="9525">
            <a:noFill/>
            <a:miter lim="800000"/>
            <a:headEnd/>
            <a:tailEnd/>
          </a:ln>
        </p:spPr>
      </p:pic>
      <p:pic>
        <p:nvPicPr>
          <p:cNvPr id="5" name="Picture 7" descr="PNNL_Logo.png"/>
          <p:cNvPicPr>
            <a:picLocks noChangeAspect="1"/>
          </p:cNvPicPr>
          <p:nvPr/>
        </p:nvPicPr>
        <p:blipFill>
          <a:blip r:embed="rId3" cstate="print"/>
          <a:srcRect/>
          <a:stretch>
            <a:fillRect/>
          </a:stretch>
        </p:blipFill>
        <p:spPr bwMode="auto">
          <a:xfrm>
            <a:off x="10388601" y="6804660"/>
            <a:ext cx="4241800" cy="878206"/>
          </a:xfrm>
          <a:prstGeom prst="rect">
            <a:avLst/>
          </a:prstGeom>
          <a:noFill/>
          <a:ln w="9525">
            <a:noFill/>
            <a:miter lim="800000"/>
            <a:headEnd/>
            <a:tailEnd/>
          </a:ln>
        </p:spPr>
      </p:pic>
      <p:sp>
        <p:nvSpPr>
          <p:cNvPr id="6" name="Rectangle 5"/>
          <p:cNvSpPr>
            <a:spLocks noChangeArrowheads="1"/>
          </p:cNvSpPr>
          <p:nvPr/>
        </p:nvSpPr>
        <p:spPr bwMode="auto">
          <a:xfrm>
            <a:off x="0" y="0"/>
            <a:ext cx="14630400" cy="1097280"/>
          </a:xfrm>
          <a:prstGeom prst="rect">
            <a:avLst/>
          </a:prstGeom>
          <a:solidFill>
            <a:srgbClr val="D57500"/>
          </a:solidFill>
          <a:ln w="9525">
            <a:noFill/>
            <a:miter lim="800000"/>
            <a:headEnd/>
            <a:tailEnd/>
          </a:ln>
        </p:spPr>
        <p:txBody>
          <a:bodyPr wrap="none" anchor="ctr"/>
          <a:lstStyle/>
          <a:p>
            <a:pPr>
              <a:defRPr/>
            </a:pPr>
            <a:endParaRPr lang="en-US" sz="2592"/>
          </a:p>
        </p:txBody>
      </p:sp>
      <p:pic>
        <p:nvPicPr>
          <p:cNvPr id="7" name="Picture 9" descr="Proudly_Operated_by_Battelle_Onyx.png"/>
          <p:cNvPicPr>
            <a:picLocks noChangeAspect="1"/>
          </p:cNvPicPr>
          <p:nvPr/>
        </p:nvPicPr>
        <p:blipFill>
          <a:blip r:embed="rId4"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0"/>
          </p:nvPr>
        </p:nvSpPr>
        <p:spPr>
          <a:xfrm>
            <a:off x="180342" y="7780021"/>
            <a:ext cx="815339" cy="438150"/>
          </a:xfrm>
        </p:spPr>
        <p:txBody>
          <a:bodyPr/>
          <a:lstStyle>
            <a:lvl1pPr>
              <a:defRPr/>
            </a:lvl1pPr>
          </a:lstStyle>
          <a:p>
            <a:pPr>
              <a:defRPr/>
            </a:pPr>
            <a:fld id="{5D7C2A82-10F4-400F-B7F4-876B4019BE01}" type="slidenum">
              <a:rPr lang="en-US"/>
              <a:pPr>
                <a:defRPr/>
              </a:pPr>
              <a:t>‹#›</a:t>
            </a:fld>
            <a:endParaRPr lang="en-US"/>
          </a:p>
        </p:txBody>
      </p:sp>
    </p:spTree>
    <p:extLst>
      <p:ext uri="{BB962C8B-B14F-4D97-AF65-F5344CB8AC3E}">
        <p14:creationId xmlns:p14="http://schemas.microsoft.com/office/powerpoint/2010/main" val="3717032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 name="Picture 4" descr="Presentation_Footer.png"/>
          <p:cNvPicPr>
            <a:picLocks noChangeAspect="1"/>
          </p:cNvPicPr>
          <p:nvPr/>
        </p:nvPicPr>
        <p:blipFill>
          <a:blip r:embed="rId2" cstate="print"/>
          <a:srcRect/>
          <a:stretch>
            <a:fillRect/>
          </a:stretch>
        </p:blipFill>
        <p:spPr bwMode="auto">
          <a:xfrm>
            <a:off x="0" y="6172200"/>
            <a:ext cx="14630400" cy="2057400"/>
          </a:xfrm>
          <a:prstGeom prst="rect">
            <a:avLst/>
          </a:prstGeom>
          <a:noFill/>
          <a:ln w="9525">
            <a:noFill/>
            <a:miter lim="800000"/>
            <a:headEnd/>
            <a:tailEnd/>
          </a:ln>
        </p:spPr>
      </p:pic>
      <p:pic>
        <p:nvPicPr>
          <p:cNvPr id="6" name="Picture 7" descr="PNNL_Logo.png"/>
          <p:cNvPicPr>
            <a:picLocks noChangeAspect="1"/>
          </p:cNvPicPr>
          <p:nvPr/>
        </p:nvPicPr>
        <p:blipFill>
          <a:blip r:embed="rId3" cstate="print"/>
          <a:srcRect/>
          <a:stretch>
            <a:fillRect/>
          </a:stretch>
        </p:blipFill>
        <p:spPr bwMode="auto">
          <a:xfrm>
            <a:off x="10388601" y="6804660"/>
            <a:ext cx="4241800" cy="878206"/>
          </a:xfrm>
          <a:prstGeom prst="rect">
            <a:avLst/>
          </a:prstGeom>
          <a:noFill/>
          <a:ln w="9525">
            <a:noFill/>
            <a:miter lim="800000"/>
            <a:headEnd/>
            <a:tailEnd/>
          </a:ln>
        </p:spPr>
      </p:pic>
      <p:sp>
        <p:nvSpPr>
          <p:cNvPr id="7" name="Rectangle 6"/>
          <p:cNvSpPr>
            <a:spLocks noChangeArrowheads="1"/>
          </p:cNvSpPr>
          <p:nvPr/>
        </p:nvSpPr>
        <p:spPr bwMode="auto">
          <a:xfrm>
            <a:off x="0" y="0"/>
            <a:ext cx="14630400" cy="1097280"/>
          </a:xfrm>
          <a:prstGeom prst="rect">
            <a:avLst/>
          </a:prstGeom>
          <a:solidFill>
            <a:srgbClr val="D57500"/>
          </a:solidFill>
          <a:ln w="9525">
            <a:noFill/>
            <a:miter lim="800000"/>
            <a:headEnd/>
            <a:tailEnd/>
          </a:ln>
        </p:spPr>
        <p:txBody>
          <a:bodyPr wrap="none" anchor="ctr"/>
          <a:lstStyle/>
          <a:p>
            <a:pPr>
              <a:defRPr/>
            </a:pPr>
            <a:endParaRPr lang="en-US" sz="2592"/>
          </a:p>
        </p:txBody>
      </p:sp>
      <p:pic>
        <p:nvPicPr>
          <p:cNvPr id="8" name="Picture 9" descr="Proudly_Operated_by_Battelle_Onyx.png"/>
          <p:cNvPicPr>
            <a:picLocks noChangeAspect="1"/>
          </p:cNvPicPr>
          <p:nvPr/>
        </p:nvPicPr>
        <p:blipFill>
          <a:blip r:embed="rId4"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a:xfrm>
            <a:off x="759461" y="552450"/>
            <a:ext cx="13126720" cy="548640"/>
          </a:xfrm>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731520" y="1920241"/>
            <a:ext cx="6461760" cy="4451360"/>
          </a:xfrm>
        </p:spPr>
        <p:txBody>
          <a:bodyPr/>
          <a:lstStyle>
            <a:lvl1pPr>
              <a:defRPr sz="2880"/>
            </a:lvl1pPr>
            <a:lvl2pPr>
              <a:defRPr sz="2640"/>
            </a:lvl2pPr>
            <a:lvl3pPr>
              <a:defRPr sz="2400"/>
            </a:lvl3pPr>
            <a:lvl4pPr>
              <a:defRPr sz="2160"/>
            </a:lvl4pPr>
            <a:lvl5pPr>
              <a:defRPr sz="192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7437120" y="1920241"/>
            <a:ext cx="6461760" cy="4451360"/>
          </a:xfrm>
        </p:spPr>
        <p:txBody>
          <a:bodyPr/>
          <a:lstStyle>
            <a:lvl1pPr>
              <a:defRPr sz="2880"/>
            </a:lvl1pPr>
            <a:lvl2pPr>
              <a:defRPr sz="2640"/>
            </a:lvl2pPr>
            <a:lvl3pPr>
              <a:defRPr sz="2400"/>
            </a:lvl3pPr>
            <a:lvl4pPr>
              <a:defRPr sz="2160"/>
            </a:lvl4pPr>
            <a:lvl5pPr>
              <a:defRPr sz="192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6"/>
          <p:cNvSpPr>
            <a:spLocks noGrp="1"/>
          </p:cNvSpPr>
          <p:nvPr>
            <p:ph type="sldNum" sz="quarter" idx="10"/>
          </p:nvPr>
        </p:nvSpPr>
        <p:spPr>
          <a:xfrm>
            <a:off x="180342" y="7780021"/>
            <a:ext cx="815339" cy="438150"/>
          </a:xfrm>
        </p:spPr>
        <p:txBody>
          <a:bodyPr/>
          <a:lstStyle>
            <a:lvl1pPr>
              <a:defRPr/>
            </a:lvl1pPr>
          </a:lstStyle>
          <a:p>
            <a:pPr>
              <a:defRPr/>
            </a:pPr>
            <a:fld id="{25558B56-90D7-4FA4-843A-713808B7A5D3}" type="slidenum">
              <a:rPr lang="en-US"/>
              <a:pPr>
                <a:defRPr/>
              </a:pPr>
              <a:t>‹#›</a:t>
            </a:fld>
            <a:endParaRPr lang="en-US"/>
          </a:p>
        </p:txBody>
      </p:sp>
    </p:spTree>
    <p:extLst>
      <p:ext uri="{BB962C8B-B14F-4D97-AF65-F5344CB8AC3E}">
        <p14:creationId xmlns:p14="http://schemas.microsoft.com/office/powerpoint/2010/main" val="423034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7" name="Picture 4" descr="Presentation_Footer.png"/>
          <p:cNvPicPr>
            <a:picLocks noChangeAspect="1"/>
          </p:cNvPicPr>
          <p:nvPr/>
        </p:nvPicPr>
        <p:blipFill>
          <a:blip r:embed="rId2" cstate="print"/>
          <a:srcRect/>
          <a:stretch>
            <a:fillRect/>
          </a:stretch>
        </p:blipFill>
        <p:spPr bwMode="auto">
          <a:xfrm>
            <a:off x="0" y="6172200"/>
            <a:ext cx="14630400" cy="2057400"/>
          </a:xfrm>
          <a:prstGeom prst="rect">
            <a:avLst/>
          </a:prstGeom>
          <a:noFill/>
          <a:ln w="9525">
            <a:noFill/>
            <a:miter lim="800000"/>
            <a:headEnd/>
            <a:tailEnd/>
          </a:ln>
        </p:spPr>
      </p:pic>
      <p:pic>
        <p:nvPicPr>
          <p:cNvPr id="8" name="Picture 6" descr="PNNL_Logo.png"/>
          <p:cNvPicPr>
            <a:picLocks noChangeAspect="1"/>
          </p:cNvPicPr>
          <p:nvPr/>
        </p:nvPicPr>
        <p:blipFill>
          <a:blip r:embed="rId3" cstate="print"/>
          <a:srcRect/>
          <a:stretch>
            <a:fillRect/>
          </a:stretch>
        </p:blipFill>
        <p:spPr bwMode="auto">
          <a:xfrm>
            <a:off x="10388601" y="6804660"/>
            <a:ext cx="4241800" cy="878206"/>
          </a:xfrm>
          <a:prstGeom prst="rect">
            <a:avLst/>
          </a:prstGeom>
          <a:noFill/>
          <a:ln w="9525">
            <a:noFill/>
            <a:miter lim="800000"/>
            <a:headEnd/>
            <a:tailEnd/>
          </a:ln>
        </p:spPr>
      </p:pic>
      <p:sp>
        <p:nvSpPr>
          <p:cNvPr id="13" name="Rectangle 12"/>
          <p:cNvSpPr>
            <a:spLocks noChangeArrowheads="1"/>
          </p:cNvSpPr>
          <p:nvPr/>
        </p:nvSpPr>
        <p:spPr bwMode="auto">
          <a:xfrm>
            <a:off x="0" y="0"/>
            <a:ext cx="14630400" cy="1097280"/>
          </a:xfrm>
          <a:prstGeom prst="rect">
            <a:avLst/>
          </a:prstGeom>
          <a:solidFill>
            <a:srgbClr val="D57500"/>
          </a:solidFill>
          <a:ln w="9525">
            <a:noFill/>
            <a:miter lim="800000"/>
            <a:headEnd/>
            <a:tailEnd/>
          </a:ln>
        </p:spPr>
        <p:txBody>
          <a:bodyPr wrap="none" anchor="ctr"/>
          <a:lstStyle/>
          <a:p>
            <a:pPr>
              <a:defRPr/>
            </a:pPr>
            <a:endParaRPr lang="en-US" sz="2592"/>
          </a:p>
        </p:txBody>
      </p:sp>
      <p:pic>
        <p:nvPicPr>
          <p:cNvPr id="14" name="Picture 9" descr="Proudly_Operated_by_Battelle_Onyx.png"/>
          <p:cNvPicPr>
            <a:picLocks noChangeAspect="1"/>
          </p:cNvPicPr>
          <p:nvPr/>
        </p:nvPicPr>
        <p:blipFill>
          <a:blip r:embed="rId4"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a:xfrm>
            <a:off x="759461" y="552450"/>
            <a:ext cx="13126720" cy="548640"/>
          </a:xfrm>
        </p:spPr>
        <p:txBody>
          <a:bodyPr/>
          <a:lstStyle>
            <a:lvl1pPr>
              <a:defRPr>
                <a:solidFill>
                  <a:schemeClr val="bg1"/>
                </a:solidFill>
              </a:defRPr>
            </a:lvl1pPr>
          </a:lstStyle>
          <a:p>
            <a:r>
              <a:rPr lang="en-US"/>
              <a:t>Click to edit Master title style</a:t>
            </a:r>
            <a:endParaRPr lang="en-US" dirty="0"/>
          </a:p>
        </p:txBody>
      </p:sp>
      <p:sp>
        <p:nvSpPr>
          <p:cNvPr id="9" name="Text Placeholder 2"/>
          <p:cNvSpPr>
            <a:spLocks noGrp="1"/>
          </p:cNvSpPr>
          <p:nvPr>
            <p:ph type="body" idx="1"/>
          </p:nvPr>
        </p:nvSpPr>
        <p:spPr>
          <a:xfrm>
            <a:off x="731520" y="1842136"/>
            <a:ext cx="6464301"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0" name="Content Placeholder 3"/>
          <p:cNvSpPr>
            <a:spLocks noGrp="1"/>
          </p:cNvSpPr>
          <p:nvPr>
            <p:ph sz="half" idx="2"/>
          </p:nvPr>
        </p:nvSpPr>
        <p:spPr>
          <a:xfrm>
            <a:off x="731520" y="2609850"/>
            <a:ext cx="6464301" cy="3706426"/>
          </a:xfrm>
        </p:spPr>
        <p:txBody>
          <a:bodyPr/>
          <a:lstStyle>
            <a:lvl1pPr>
              <a:defRPr sz="2880"/>
            </a:lvl1pPr>
            <a:lvl2pPr>
              <a:defRPr sz="2640"/>
            </a:lvl2pPr>
            <a:lvl3pPr>
              <a:defRPr sz="2400"/>
            </a:lvl3pPr>
            <a:lvl4pPr>
              <a:defRPr sz="216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7432041" y="1842136"/>
            <a:ext cx="646684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2" name="Content Placeholder 5"/>
          <p:cNvSpPr>
            <a:spLocks noGrp="1"/>
          </p:cNvSpPr>
          <p:nvPr>
            <p:ph sz="quarter" idx="4"/>
          </p:nvPr>
        </p:nvSpPr>
        <p:spPr>
          <a:xfrm>
            <a:off x="7432041" y="2609850"/>
            <a:ext cx="6466840" cy="3706426"/>
          </a:xfrm>
        </p:spPr>
        <p:txBody>
          <a:bodyPr/>
          <a:lstStyle>
            <a:lvl1pPr>
              <a:defRPr sz="2880"/>
            </a:lvl1pPr>
            <a:lvl2pPr>
              <a:defRPr sz="2400"/>
            </a:lvl2pPr>
            <a:lvl3pPr>
              <a:defRPr sz="2160"/>
            </a:lvl3pPr>
            <a:lvl4pPr>
              <a:defRPr sz="216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6"/>
          <p:cNvSpPr>
            <a:spLocks noGrp="1"/>
          </p:cNvSpPr>
          <p:nvPr>
            <p:ph type="sldNum" sz="quarter" idx="10"/>
          </p:nvPr>
        </p:nvSpPr>
        <p:spPr>
          <a:xfrm>
            <a:off x="180342" y="7780021"/>
            <a:ext cx="815339" cy="438150"/>
          </a:xfrm>
        </p:spPr>
        <p:txBody>
          <a:bodyPr/>
          <a:lstStyle>
            <a:lvl1pPr>
              <a:defRPr/>
            </a:lvl1pPr>
          </a:lstStyle>
          <a:p>
            <a:pPr>
              <a:defRPr/>
            </a:pPr>
            <a:fld id="{7C008C6F-83B2-492E-9EA5-C3D6B1EEBEF6}" type="slidenum">
              <a:rPr lang="en-US"/>
              <a:pPr>
                <a:defRPr/>
              </a:pPr>
              <a:t>‹#›</a:t>
            </a:fld>
            <a:endParaRPr lang="en-US"/>
          </a:p>
        </p:txBody>
      </p:sp>
    </p:spTree>
    <p:extLst>
      <p:ext uri="{BB962C8B-B14F-4D97-AF65-F5344CB8AC3E}">
        <p14:creationId xmlns:p14="http://schemas.microsoft.com/office/powerpoint/2010/main" val="3170783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cstate="print"/>
          <a:srcRect/>
          <a:stretch>
            <a:fillRect/>
          </a:stretch>
        </p:blipFill>
        <p:spPr bwMode="auto">
          <a:xfrm>
            <a:off x="10388601" y="6804660"/>
            <a:ext cx="4241800" cy="878206"/>
          </a:xfrm>
          <a:prstGeom prst="rect">
            <a:avLst/>
          </a:prstGeom>
          <a:noFill/>
          <a:ln w="9525">
            <a:noFill/>
            <a:miter lim="800000"/>
            <a:headEnd/>
            <a:tailEnd/>
          </a:ln>
        </p:spPr>
      </p:pic>
      <p:sp>
        <p:nvSpPr>
          <p:cNvPr id="5" name="Rectangle 4"/>
          <p:cNvSpPr>
            <a:spLocks noChangeArrowheads="1"/>
          </p:cNvSpPr>
          <p:nvPr/>
        </p:nvSpPr>
        <p:spPr bwMode="auto">
          <a:xfrm>
            <a:off x="2541" y="0"/>
            <a:ext cx="14630400" cy="1097280"/>
          </a:xfrm>
          <a:prstGeom prst="rect">
            <a:avLst/>
          </a:prstGeom>
          <a:solidFill>
            <a:srgbClr val="D57500"/>
          </a:solidFill>
          <a:ln w="9525">
            <a:noFill/>
            <a:miter lim="800000"/>
            <a:headEnd/>
            <a:tailEnd/>
          </a:ln>
        </p:spPr>
        <p:txBody>
          <a:bodyPr wrap="none" anchor="ctr"/>
          <a:lstStyle/>
          <a:p>
            <a:pPr>
              <a:defRPr/>
            </a:pPr>
            <a:endParaRPr lang="en-US" sz="2592"/>
          </a:p>
        </p:txBody>
      </p:sp>
      <p:pic>
        <p:nvPicPr>
          <p:cNvPr id="6" name="Picture 9" descr="Proudly_Operated_by_Battelle_Onyx.png"/>
          <p:cNvPicPr>
            <a:picLocks noChangeAspect="1"/>
          </p:cNvPicPr>
          <p:nvPr/>
        </p:nvPicPr>
        <p:blipFill>
          <a:blip r:embed="rId3"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a:xfrm>
            <a:off x="759461" y="552450"/>
            <a:ext cx="13126720" cy="54864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180342" y="7780021"/>
            <a:ext cx="815339" cy="438150"/>
          </a:xfrm>
        </p:spPr>
        <p:txBody>
          <a:bodyPr/>
          <a:lstStyle>
            <a:lvl1pPr>
              <a:defRPr/>
            </a:lvl1pPr>
          </a:lstStyle>
          <a:p>
            <a:pPr>
              <a:defRPr/>
            </a:pPr>
            <a:fld id="{4438A480-6AE1-4C6B-A482-C15D7774744F}" type="slidenum">
              <a:rPr lang="en-US"/>
              <a:pPr>
                <a:defRPr/>
              </a:pPr>
              <a:t>‹#›</a:t>
            </a:fld>
            <a:endParaRPr lang="en-US"/>
          </a:p>
        </p:txBody>
      </p:sp>
    </p:spTree>
    <p:extLst>
      <p:ext uri="{BB962C8B-B14F-4D97-AF65-F5344CB8AC3E}">
        <p14:creationId xmlns:p14="http://schemas.microsoft.com/office/powerpoint/2010/main" val="2534248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6" descr="PNNL_Logo.png"/>
          <p:cNvPicPr>
            <a:picLocks noChangeAspect="1"/>
          </p:cNvPicPr>
          <p:nvPr/>
        </p:nvPicPr>
        <p:blipFill>
          <a:blip r:embed="rId2" cstate="print"/>
          <a:srcRect/>
          <a:stretch>
            <a:fillRect/>
          </a:stretch>
        </p:blipFill>
        <p:spPr bwMode="auto">
          <a:xfrm>
            <a:off x="10388601" y="6804660"/>
            <a:ext cx="4241800" cy="878206"/>
          </a:xfrm>
          <a:prstGeom prst="rect">
            <a:avLst/>
          </a:prstGeom>
          <a:noFill/>
          <a:ln w="9525">
            <a:noFill/>
            <a:miter lim="800000"/>
            <a:headEnd/>
            <a:tailEnd/>
          </a:ln>
        </p:spPr>
      </p:pic>
      <p:sp>
        <p:nvSpPr>
          <p:cNvPr id="6" name="Rectangle 5"/>
          <p:cNvSpPr>
            <a:spLocks noChangeArrowheads="1"/>
          </p:cNvSpPr>
          <p:nvPr/>
        </p:nvSpPr>
        <p:spPr bwMode="auto">
          <a:xfrm>
            <a:off x="2541" y="0"/>
            <a:ext cx="14630400" cy="1097280"/>
          </a:xfrm>
          <a:prstGeom prst="rect">
            <a:avLst/>
          </a:prstGeom>
          <a:solidFill>
            <a:srgbClr val="D57500"/>
          </a:solidFill>
          <a:ln w="9525">
            <a:noFill/>
            <a:miter lim="800000"/>
            <a:headEnd/>
            <a:tailEnd/>
          </a:ln>
        </p:spPr>
        <p:txBody>
          <a:bodyPr wrap="none" anchor="ctr"/>
          <a:lstStyle/>
          <a:p>
            <a:pPr>
              <a:defRPr/>
            </a:pPr>
            <a:endParaRPr lang="en-US" sz="2592"/>
          </a:p>
        </p:txBody>
      </p:sp>
      <p:pic>
        <p:nvPicPr>
          <p:cNvPr id="7" name="Picture 9" descr="Proudly_Operated_by_Battelle_Onyx.png"/>
          <p:cNvPicPr>
            <a:picLocks noChangeAspect="1"/>
          </p:cNvPicPr>
          <p:nvPr/>
        </p:nvPicPr>
        <p:blipFill>
          <a:blip r:embed="rId3"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a:xfrm>
            <a:off x="759461" y="552450"/>
            <a:ext cx="13126720" cy="548640"/>
          </a:xfrm>
        </p:spPr>
        <p:txBody>
          <a:bodyPr/>
          <a:lstStyle>
            <a:lvl1pPr>
              <a:defRPr>
                <a:solidFill>
                  <a:schemeClr val="bg1"/>
                </a:solidFill>
              </a:defRPr>
            </a:lvl1pPr>
          </a:lstStyle>
          <a:p>
            <a:r>
              <a:rPr lang="en-US"/>
              <a:t>Click to edit Master title style</a:t>
            </a:r>
            <a:endParaRPr lang="en-US" dirty="0"/>
          </a:p>
        </p:txBody>
      </p:sp>
      <p:sp>
        <p:nvSpPr>
          <p:cNvPr id="8" name="Content Placeholder 2"/>
          <p:cNvSpPr>
            <a:spLocks noGrp="1"/>
          </p:cNvSpPr>
          <p:nvPr>
            <p:ph sz="half" idx="1"/>
          </p:nvPr>
        </p:nvSpPr>
        <p:spPr>
          <a:xfrm>
            <a:off x="731520" y="1920241"/>
            <a:ext cx="6461760" cy="4866299"/>
          </a:xfrm>
        </p:spPr>
        <p:txBody>
          <a:bodyPr/>
          <a:lstStyle>
            <a:lvl1pPr>
              <a:defRPr sz="2880"/>
            </a:lvl1pPr>
            <a:lvl2pPr>
              <a:defRPr sz="2640"/>
            </a:lvl2pPr>
            <a:lvl3pPr>
              <a:defRPr sz="2400"/>
            </a:lvl3pPr>
            <a:lvl4pPr>
              <a:defRPr sz="2160"/>
            </a:lvl4pPr>
            <a:lvl5pPr>
              <a:defRPr sz="192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7437120" y="1920241"/>
            <a:ext cx="6461760" cy="4866299"/>
          </a:xfrm>
        </p:spPr>
        <p:txBody>
          <a:bodyPr/>
          <a:lstStyle>
            <a:lvl1pPr>
              <a:defRPr sz="2880"/>
            </a:lvl1pPr>
            <a:lvl2pPr>
              <a:defRPr sz="2640"/>
            </a:lvl2pPr>
            <a:lvl3pPr>
              <a:defRPr sz="2400"/>
            </a:lvl3pPr>
            <a:lvl4pPr>
              <a:defRPr sz="2160"/>
            </a:lvl4pPr>
            <a:lvl5pPr>
              <a:defRPr sz="192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6"/>
          <p:cNvSpPr>
            <a:spLocks noGrp="1"/>
          </p:cNvSpPr>
          <p:nvPr>
            <p:ph type="sldNum" sz="quarter" idx="10"/>
          </p:nvPr>
        </p:nvSpPr>
        <p:spPr>
          <a:xfrm>
            <a:off x="180342" y="7780021"/>
            <a:ext cx="815339" cy="438150"/>
          </a:xfrm>
        </p:spPr>
        <p:txBody>
          <a:bodyPr/>
          <a:lstStyle>
            <a:lvl1pPr>
              <a:defRPr/>
            </a:lvl1pPr>
          </a:lstStyle>
          <a:p>
            <a:pPr>
              <a:defRPr/>
            </a:pPr>
            <a:fld id="{2BE71860-128B-44A2-A1B9-2E5731783F34}" type="slidenum">
              <a:rPr lang="en-US"/>
              <a:pPr>
                <a:defRPr/>
              </a:pPr>
              <a:t>‹#›</a:t>
            </a:fld>
            <a:endParaRPr lang="en-US"/>
          </a:p>
        </p:txBody>
      </p:sp>
    </p:spTree>
    <p:extLst>
      <p:ext uri="{BB962C8B-B14F-4D97-AF65-F5344CB8AC3E}">
        <p14:creationId xmlns:p14="http://schemas.microsoft.com/office/powerpoint/2010/main" val="468655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7" name="Picture 4" descr="PNNL_Logo.png"/>
          <p:cNvPicPr>
            <a:picLocks noChangeAspect="1"/>
          </p:cNvPicPr>
          <p:nvPr/>
        </p:nvPicPr>
        <p:blipFill>
          <a:blip r:embed="rId2" cstate="print"/>
          <a:srcRect/>
          <a:stretch>
            <a:fillRect/>
          </a:stretch>
        </p:blipFill>
        <p:spPr bwMode="auto">
          <a:xfrm>
            <a:off x="10388601" y="6804660"/>
            <a:ext cx="4241800" cy="878206"/>
          </a:xfrm>
          <a:prstGeom prst="rect">
            <a:avLst/>
          </a:prstGeom>
          <a:noFill/>
          <a:ln w="9525">
            <a:noFill/>
            <a:miter lim="800000"/>
            <a:headEnd/>
            <a:tailEnd/>
          </a:ln>
        </p:spPr>
      </p:pic>
      <p:sp>
        <p:nvSpPr>
          <p:cNvPr id="12" name="Rectangle 11"/>
          <p:cNvSpPr>
            <a:spLocks noChangeArrowheads="1"/>
          </p:cNvSpPr>
          <p:nvPr/>
        </p:nvSpPr>
        <p:spPr bwMode="auto">
          <a:xfrm>
            <a:off x="2541" y="0"/>
            <a:ext cx="14630400" cy="1097280"/>
          </a:xfrm>
          <a:prstGeom prst="rect">
            <a:avLst/>
          </a:prstGeom>
          <a:solidFill>
            <a:srgbClr val="D57500"/>
          </a:solidFill>
          <a:ln w="9525">
            <a:noFill/>
            <a:miter lim="800000"/>
            <a:headEnd/>
            <a:tailEnd/>
          </a:ln>
        </p:spPr>
        <p:txBody>
          <a:bodyPr wrap="none" anchor="ctr"/>
          <a:lstStyle/>
          <a:p>
            <a:pPr>
              <a:defRPr/>
            </a:pPr>
            <a:endParaRPr lang="en-US" sz="2592"/>
          </a:p>
        </p:txBody>
      </p:sp>
      <p:pic>
        <p:nvPicPr>
          <p:cNvPr id="13" name="Picture 9" descr="Proudly_Operated_by_Battelle_Onyx.png"/>
          <p:cNvPicPr>
            <a:picLocks noChangeAspect="1"/>
          </p:cNvPicPr>
          <p:nvPr/>
        </p:nvPicPr>
        <p:blipFill>
          <a:blip r:embed="rId3"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a:xfrm>
            <a:off x="759461" y="552450"/>
            <a:ext cx="13126720" cy="548640"/>
          </a:xfrm>
        </p:spPr>
        <p:txBody>
          <a:bodyPr/>
          <a:lstStyle>
            <a:lvl1pPr>
              <a:defRPr>
                <a:solidFill>
                  <a:schemeClr val="bg1"/>
                </a:solidFill>
              </a:defRPr>
            </a:lvl1pPr>
          </a:lstStyle>
          <a:p>
            <a:r>
              <a:rPr lang="en-US"/>
              <a:t>Click to edit Master title style</a:t>
            </a:r>
            <a:endParaRPr lang="en-US" dirty="0"/>
          </a:p>
        </p:txBody>
      </p:sp>
      <p:sp>
        <p:nvSpPr>
          <p:cNvPr id="8" name="Text Placeholder 2"/>
          <p:cNvSpPr>
            <a:spLocks noGrp="1"/>
          </p:cNvSpPr>
          <p:nvPr>
            <p:ph type="body" idx="1"/>
          </p:nvPr>
        </p:nvSpPr>
        <p:spPr>
          <a:xfrm>
            <a:off x="731520" y="1842135"/>
            <a:ext cx="6464301" cy="867030"/>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9" name="Content Placeholder 3"/>
          <p:cNvSpPr>
            <a:spLocks noGrp="1"/>
          </p:cNvSpPr>
          <p:nvPr>
            <p:ph sz="half" idx="2"/>
          </p:nvPr>
        </p:nvSpPr>
        <p:spPr>
          <a:xfrm>
            <a:off x="731520" y="2720499"/>
            <a:ext cx="6464301" cy="4185910"/>
          </a:xfrm>
        </p:spPr>
        <p:txBody>
          <a:bodyPr/>
          <a:lstStyle>
            <a:lvl1pPr>
              <a:defRPr sz="2880"/>
            </a:lvl1pPr>
            <a:lvl2pPr>
              <a:defRPr sz="2640"/>
            </a:lvl2pPr>
            <a:lvl3pPr>
              <a:defRPr sz="2400"/>
            </a:lvl3pPr>
            <a:lvl4pPr>
              <a:defRPr sz="216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7432041" y="1842135"/>
            <a:ext cx="6466840" cy="867030"/>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1" name="Content Placeholder 5"/>
          <p:cNvSpPr>
            <a:spLocks noGrp="1"/>
          </p:cNvSpPr>
          <p:nvPr>
            <p:ph sz="quarter" idx="4"/>
          </p:nvPr>
        </p:nvSpPr>
        <p:spPr>
          <a:xfrm>
            <a:off x="7432041" y="2720499"/>
            <a:ext cx="6466840" cy="4185910"/>
          </a:xfrm>
        </p:spPr>
        <p:txBody>
          <a:bodyPr/>
          <a:lstStyle>
            <a:lvl1pPr>
              <a:defRPr sz="2880"/>
            </a:lvl1pPr>
            <a:lvl2pPr>
              <a:defRPr sz="2640"/>
            </a:lvl2pPr>
            <a:lvl3pPr>
              <a:defRPr sz="2400"/>
            </a:lvl3pPr>
            <a:lvl4pPr>
              <a:defRPr sz="216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6"/>
          <p:cNvSpPr>
            <a:spLocks noGrp="1"/>
          </p:cNvSpPr>
          <p:nvPr>
            <p:ph type="sldNum" sz="quarter" idx="10"/>
          </p:nvPr>
        </p:nvSpPr>
        <p:spPr>
          <a:xfrm>
            <a:off x="180342" y="7780021"/>
            <a:ext cx="815339" cy="438150"/>
          </a:xfrm>
        </p:spPr>
        <p:txBody>
          <a:bodyPr/>
          <a:lstStyle>
            <a:lvl1pPr>
              <a:defRPr/>
            </a:lvl1pPr>
          </a:lstStyle>
          <a:p>
            <a:pPr>
              <a:defRPr/>
            </a:pPr>
            <a:fld id="{381B0A6C-F8C5-4CB4-AECE-948BCEEA5A6E}" type="slidenum">
              <a:rPr lang="en-US"/>
              <a:pPr>
                <a:defRPr/>
              </a:pPr>
              <a:t>‹#›</a:t>
            </a:fld>
            <a:endParaRPr lang="en-US"/>
          </a:p>
        </p:txBody>
      </p:sp>
    </p:spTree>
    <p:extLst>
      <p:ext uri="{BB962C8B-B14F-4D97-AF65-F5344CB8AC3E}">
        <p14:creationId xmlns:p14="http://schemas.microsoft.com/office/powerpoint/2010/main" val="2346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cstate="print"/>
          <a:srcRect/>
          <a:stretch>
            <a:fillRect/>
          </a:stretch>
        </p:blipFill>
        <p:spPr bwMode="auto">
          <a:xfrm>
            <a:off x="10388601" y="6804660"/>
            <a:ext cx="4241800" cy="878206"/>
          </a:xfrm>
          <a:prstGeom prst="rect">
            <a:avLst/>
          </a:prstGeom>
          <a:noFill/>
          <a:ln w="9525">
            <a:noFill/>
            <a:miter lim="800000"/>
            <a:headEnd/>
            <a:tailEnd/>
          </a:ln>
        </p:spPr>
      </p:pic>
      <p:sp>
        <p:nvSpPr>
          <p:cNvPr id="5" name="Rectangle 4"/>
          <p:cNvSpPr>
            <a:spLocks noChangeArrowheads="1"/>
          </p:cNvSpPr>
          <p:nvPr/>
        </p:nvSpPr>
        <p:spPr bwMode="auto">
          <a:xfrm>
            <a:off x="0" y="1"/>
            <a:ext cx="14630400" cy="1573530"/>
          </a:xfrm>
          <a:prstGeom prst="rect">
            <a:avLst/>
          </a:prstGeom>
          <a:solidFill>
            <a:srgbClr val="D57500"/>
          </a:solidFill>
          <a:ln w="9525">
            <a:noFill/>
            <a:miter lim="800000"/>
            <a:headEnd/>
            <a:tailEnd/>
          </a:ln>
        </p:spPr>
        <p:txBody>
          <a:bodyPr wrap="none" anchor="ctr"/>
          <a:lstStyle/>
          <a:p>
            <a:pPr>
              <a:defRPr/>
            </a:pPr>
            <a:endParaRPr lang="en-US" sz="2592"/>
          </a:p>
        </p:txBody>
      </p:sp>
      <p:pic>
        <p:nvPicPr>
          <p:cNvPr id="6" name="Picture 9" descr="Proudly_Operated_by_Battelle_Onyx.png"/>
          <p:cNvPicPr>
            <a:picLocks noChangeAspect="1"/>
          </p:cNvPicPr>
          <p:nvPr/>
        </p:nvPicPr>
        <p:blipFill>
          <a:blip r:embed="rId3"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3pPr>
              <a:buSzPct val="600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180342" y="7780021"/>
            <a:ext cx="815339" cy="438150"/>
          </a:xfrm>
        </p:spPr>
        <p:txBody>
          <a:bodyPr/>
          <a:lstStyle>
            <a:lvl1pPr>
              <a:defRPr/>
            </a:lvl1pPr>
          </a:lstStyle>
          <a:p>
            <a:pPr>
              <a:defRPr/>
            </a:pPr>
            <a:fld id="{D83F8AF6-5662-40F9-969E-E40CBC1F8A31}" type="slidenum">
              <a:rPr lang="en-US"/>
              <a:pPr>
                <a:defRPr/>
              </a:pPr>
              <a:t>‹#›</a:t>
            </a:fld>
            <a:endParaRPr lang="en-US"/>
          </a:p>
        </p:txBody>
      </p:sp>
    </p:spTree>
    <p:extLst>
      <p:ext uri="{BB962C8B-B14F-4D97-AF65-F5344CB8AC3E}">
        <p14:creationId xmlns:p14="http://schemas.microsoft.com/office/powerpoint/2010/main" val="319489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5" name="Picture 6" descr="PNNL_Logo.png"/>
          <p:cNvPicPr>
            <a:picLocks noChangeAspect="1"/>
          </p:cNvPicPr>
          <p:nvPr/>
        </p:nvPicPr>
        <p:blipFill>
          <a:blip r:embed="rId2" cstate="print"/>
          <a:srcRect/>
          <a:stretch>
            <a:fillRect/>
          </a:stretch>
        </p:blipFill>
        <p:spPr bwMode="auto">
          <a:xfrm>
            <a:off x="10388601" y="6804660"/>
            <a:ext cx="4241800" cy="878206"/>
          </a:xfrm>
          <a:prstGeom prst="rect">
            <a:avLst/>
          </a:prstGeom>
          <a:noFill/>
          <a:ln w="9525">
            <a:noFill/>
            <a:miter lim="800000"/>
            <a:headEnd/>
            <a:tailEnd/>
          </a:ln>
        </p:spPr>
      </p:pic>
      <p:sp>
        <p:nvSpPr>
          <p:cNvPr id="6" name="Rectangle 5"/>
          <p:cNvSpPr>
            <a:spLocks noChangeArrowheads="1"/>
          </p:cNvSpPr>
          <p:nvPr/>
        </p:nvSpPr>
        <p:spPr bwMode="auto">
          <a:xfrm>
            <a:off x="0" y="1"/>
            <a:ext cx="14630400" cy="1573530"/>
          </a:xfrm>
          <a:prstGeom prst="rect">
            <a:avLst/>
          </a:prstGeom>
          <a:solidFill>
            <a:srgbClr val="D57500"/>
          </a:solidFill>
          <a:ln w="9525">
            <a:noFill/>
            <a:miter lim="800000"/>
            <a:headEnd/>
            <a:tailEnd/>
          </a:ln>
        </p:spPr>
        <p:txBody>
          <a:bodyPr wrap="none" anchor="ctr"/>
          <a:lstStyle/>
          <a:p>
            <a:pPr>
              <a:defRPr/>
            </a:pPr>
            <a:endParaRPr lang="en-US" sz="2592"/>
          </a:p>
        </p:txBody>
      </p:sp>
      <p:pic>
        <p:nvPicPr>
          <p:cNvPr id="7" name="Picture 9" descr="Proudly_Operated_by_Battelle_Onyx.png"/>
          <p:cNvPicPr>
            <a:picLocks noChangeAspect="1"/>
          </p:cNvPicPr>
          <p:nvPr/>
        </p:nvPicPr>
        <p:blipFill>
          <a:blip r:embed="rId3"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2"/>
          <p:cNvSpPr>
            <a:spLocks noGrp="1"/>
          </p:cNvSpPr>
          <p:nvPr>
            <p:ph sz="half" idx="1"/>
          </p:nvPr>
        </p:nvSpPr>
        <p:spPr>
          <a:xfrm>
            <a:off x="731520" y="1920241"/>
            <a:ext cx="6461760" cy="4866299"/>
          </a:xfrm>
        </p:spPr>
        <p:txBody>
          <a:bodyPr/>
          <a:lstStyle>
            <a:lvl1pPr>
              <a:defRPr sz="2880"/>
            </a:lvl1pPr>
            <a:lvl2pPr>
              <a:defRPr sz="2640"/>
            </a:lvl2pPr>
            <a:lvl3pPr>
              <a:defRPr sz="2400"/>
            </a:lvl3pPr>
            <a:lvl4pPr>
              <a:defRPr sz="2160"/>
            </a:lvl4pPr>
            <a:lvl5pPr>
              <a:defRPr sz="192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7437120" y="1920241"/>
            <a:ext cx="6461760" cy="4866299"/>
          </a:xfrm>
        </p:spPr>
        <p:txBody>
          <a:bodyPr/>
          <a:lstStyle>
            <a:lvl1pPr>
              <a:defRPr sz="2880"/>
            </a:lvl1pPr>
            <a:lvl2pPr>
              <a:defRPr sz="2640"/>
            </a:lvl2pPr>
            <a:lvl3pPr>
              <a:defRPr sz="2400"/>
            </a:lvl3pPr>
            <a:lvl4pPr>
              <a:defRPr sz="2160"/>
            </a:lvl4pPr>
            <a:lvl5pPr>
              <a:defRPr sz="192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6"/>
          <p:cNvSpPr>
            <a:spLocks noGrp="1"/>
          </p:cNvSpPr>
          <p:nvPr>
            <p:ph type="sldNum" sz="quarter" idx="10"/>
          </p:nvPr>
        </p:nvSpPr>
        <p:spPr>
          <a:xfrm>
            <a:off x="180342" y="7780021"/>
            <a:ext cx="815339" cy="438150"/>
          </a:xfrm>
        </p:spPr>
        <p:txBody>
          <a:bodyPr/>
          <a:lstStyle>
            <a:lvl1pPr>
              <a:defRPr/>
            </a:lvl1pPr>
          </a:lstStyle>
          <a:p>
            <a:pPr>
              <a:defRPr/>
            </a:pPr>
            <a:fld id="{4BFEF915-365D-4E39-9E6D-DC4BE9D0EC2E}" type="slidenum">
              <a:rPr lang="en-US"/>
              <a:pPr>
                <a:defRPr/>
              </a:pPr>
              <a:t>‹#›</a:t>
            </a:fld>
            <a:endParaRPr lang="en-US"/>
          </a:p>
        </p:txBody>
      </p:sp>
    </p:spTree>
    <p:extLst>
      <p:ext uri="{BB962C8B-B14F-4D97-AF65-F5344CB8AC3E}">
        <p14:creationId xmlns:p14="http://schemas.microsoft.com/office/powerpoint/2010/main" val="3042622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7" name="Picture 4" descr="PNNL_Logo.png"/>
          <p:cNvPicPr>
            <a:picLocks noChangeAspect="1"/>
          </p:cNvPicPr>
          <p:nvPr/>
        </p:nvPicPr>
        <p:blipFill>
          <a:blip r:embed="rId2" cstate="print"/>
          <a:srcRect/>
          <a:stretch>
            <a:fillRect/>
          </a:stretch>
        </p:blipFill>
        <p:spPr bwMode="auto">
          <a:xfrm>
            <a:off x="10388601" y="6804660"/>
            <a:ext cx="4241800" cy="878206"/>
          </a:xfrm>
          <a:prstGeom prst="rect">
            <a:avLst/>
          </a:prstGeom>
          <a:noFill/>
          <a:ln w="9525">
            <a:noFill/>
            <a:miter lim="800000"/>
            <a:headEnd/>
            <a:tailEnd/>
          </a:ln>
        </p:spPr>
      </p:pic>
      <p:sp>
        <p:nvSpPr>
          <p:cNvPr id="12" name="Rectangle 11"/>
          <p:cNvSpPr>
            <a:spLocks noChangeArrowheads="1"/>
          </p:cNvSpPr>
          <p:nvPr/>
        </p:nvSpPr>
        <p:spPr bwMode="auto">
          <a:xfrm>
            <a:off x="0" y="1"/>
            <a:ext cx="14630400" cy="1573530"/>
          </a:xfrm>
          <a:prstGeom prst="rect">
            <a:avLst/>
          </a:prstGeom>
          <a:solidFill>
            <a:srgbClr val="D57500"/>
          </a:solidFill>
          <a:ln w="9525">
            <a:noFill/>
            <a:miter lim="800000"/>
            <a:headEnd/>
            <a:tailEnd/>
          </a:ln>
        </p:spPr>
        <p:txBody>
          <a:bodyPr wrap="none" anchor="ctr"/>
          <a:lstStyle/>
          <a:p>
            <a:pPr>
              <a:defRPr/>
            </a:pPr>
            <a:endParaRPr lang="en-US" sz="2592"/>
          </a:p>
        </p:txBody>
      </p:sp>
      <p:pic>
        <p:nvPicPr>
          <p:cNvPr id="13" name="Picture 9" descr="Proudly_Operated_by_Battelle_Onyx.png"/>
          <p:cNvPicPr>
            <a:picLocks noChangeAspect="1"/>
          </p:cNvPicPr>
          <p:nvPr/>
        </p:nvPicPr>
        <p:blipFill>
          <a:blip r:embed="rId3"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Text Placeholder 2"/>
          <p:cNvSpPr>
            <a:spLocks noGrp="1"/>
          </p:cNvSpPr>
          <p:nvPr>
            <p:ph type="body" idx="1"/>
          </p:nvPr>
        </p:nvSpPr>
        <p:spPr>
          <a:xfrm>
            <a:off x="731520" y="1842135"/>
            <a:ext cx="6464301" cy="867030"/>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9" name="Content Placeholder 3"/>
          <p:cNvSpPr>
            <a:spLocks noGrp="1"/>
          </p:cNvSpPr>
          <p:nvPr>
            <p:ph sz="half" idx="2"/>
          </p:nvPr>
        </p:nvSpPr>
        <p:spPr>
          <a:xfrm>
            <a:off x="731520" y="2748162"/>
            <a:ext cx="6464301" cy="4185910"/>
          </a:xfrm>
        </p:spPr>
        <p:txBody>
          <a:bodyPr/>
          <a:lstStyle>
            <a:lvl1pPr>
              <a:defRPr sz="2880"/>
            </a:lvl1pPr>
            <a:lvl2pPr>
              <a:defRPr sz="2640"/>
            </a:lvl2pPr>
            <a:lvl3pPr>
              <a:defRPr sz="2400"/>
            </a:lvl3pPr>
            <a:lvl4pPr>
              <a:defRPr sz="216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7432041" y="1842135"/>
            <a:ext cx="6466840" cy="867030"/>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1" name="Content Placeholder 5"/>
          <p:cNvSpPr>
            <a:spLocks noGrp="1"/>
          </p:cNvSpPr>
          <p:nvPr>
            <p:ph sz="quarter" idx="4"/>
          </p:nvPr>
        </p:nvSpPr>
        <p:spPr>
          <a:xfrm>
            <a:off x="7432041" y="2748162"/>
            <a:ext cx="6466840" cy="4185910"/>
          </a:xfrm>
        </p:spPr>
        <p:txBody>
          <a:bodyPr/>
          <a:lstStyle>
            <a:lvl1pPr>
              <a:defRPr sz="2880"/>
            </a:lvl1pPr>
            <a:lvl2pPr>
              <a:defRPr sz="2640"/>
            </a:lvl2pPr>
            <a:lvl3pPr>
              <a:defRPr sz="2400"/>
            </a:lvl3pPr>
            <a:lvl4pPr>
              <a:defRPr sz="216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6"/>
          <p:cNvSpPr>
            <a:spLocks noGrp="1"/>
          </p:cNvSpPr>
          <p:nvPr>
            <p:ph type="sldNum" sz="quarter" idx="10"/>
          </p:nvPr>
        </p:nvSpPr>
        <p:spPr>
          <a:xfrm>
            <a:off x="180342" y="7780021"/>
            <a:ext cx="815339" cy="438150"/>
          </a:xfrm>
        </p:spPr>
        <p:txBody>
          <a:bodyPr/>
          <a:lstStyle>
            <a:lvl1pPr>
              <a:defRPr/>
            </a:lvl1pPr>
          </a:lstStyle>
          <a:p>
            <a:pPr>
              <a:defRPr/>
            </a:pPr>
            <a:fld id="{482B2A49-97B0-4ED7-8453-85A91F0A8545}" type="slidenum">
              <a:rPr lang="en-US"/>
              <a:pPr>
                <a:defRPr/>
              </a:pPr>
              <a:t>‹#›</a:t>
            </a:fld>
            <a:endParaRPr lang="en-US"/>
          </a:p>
        </p:txBody>
      </p:sp>
    </p:spTree>
    <p:extLst>
      <p:ext uri="{BB962C8B-B14F-4D97-AF65-F5344CB8AC3E}">
        <p14:creationId xmlns:p14="http://schemas.microsoft.com/office/powerpoint/2010/main" val="1980251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cstate="print"/>
          <a:srcRect/>
          <a:stretch>
            <a:fillRect/>
          </a:stretch>
        </p:blipFill>
        <p:spPr bwMode="auto">
          <a:xfrm>
            <a:off x="10388601" y="6804660"/>
            <a:ext cx="4241800" cy="878206"/>
          </a:xfrm>
          <a:prstGeom prst="rect">
            <a:avLst/>
          </a:prstGeom>
          <a:noFill/>
          <a:ln w="9525">
            <a:noFill/>
            <a:miter lim="800000"/>
            <a:headEnd/>
            <a:tailEnd/>
          </a:ln>
        </p:spPr>
      </p:pic>
      <p:pic>
        <p:nvPicPr>
          <p:cNvPr id="5" name="Picture 9" descr="Proudly_Operated_by_Battelle_Onyx.png"/>
          <p:cNvPicPr>
            <a:picLocks noChangeAspect="1"/>
          </p:cNvPicPr>
          <p:nvPr/>
        </p:nvPicPr>
        <p:blipFill>
          <a:blip r:embed="rId3"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0"/>
          </p:nvPr>
        </p:nvSpPr>
        <p:spPr>
          <a:xfrm>
            <a:off x="180342" y="7780021"/>
            <a:ext cx="815339" cy="438150"/>
          </a:xfrm>
        </p:spPr>
        <p:txBody>
          <a:bodyPr/>
          <a:lstStyle>
            <a:lvl1pPr>
              <a:defRPr/>
            </a:lvl1pPr>
          </a:lstStyle>
          <a:p>
            <a:pPr>
              <a:defRPr/>
            </a:pPr>
            <a:fld id="{C4C2BCB9-ABB5-4A1C-A3F8-1E59A38446EF}" type="slidenum">
              <a:rPr lang="en-US"/>
              <a:pPr>
                <a:defRPr/>
              </a:pPr>
              <a:t>‹#›</a:t>
            </a:fld>
            <a:endParaRPr lang="en-US"/>
          </a:p>
        </p:txBody>
      </p:sp>
    </p:spTree>
    <p:extLst>
      <p:ext uri="{BB962C8B-B14F-4D97-AF65-F5344CB8AC3E}">
        <p14:creationId xmlns:p14="http://schemas.microsoft.com/office/powerpoint/2010/main" val="305849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1/17/25</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4630400" cy="8239126"/>
          </a:xfrm>
          <a:prstGeom prst="rect">
            <a:avLst/>
          </a:prstGeom>
          <a:solidFill>
            <a:srgbClr val="707276"/>
          </a:solidFill>
          <a:ln w="9525">
            <a:noFill/>
            <a:miter lim="800000"/>
            <a:headEnd/>
            <a:tailEnd/>
          </a:ln>
        </p:spPr>
        <p:txBody>
          <a:bodyPr wrap="none" anchor="ctr"/>
          <a:lstStyle/>
          <a:p>
            <a:pPr>
              <a:defRPr/>
            </a:pPr>
            <a:endParaRPr lang="en-US" sz="2592"/>
          </a:p>
        </p:txBody>
      </p:sp>
      <p:pic>
        <p:nvPicPr>
          <p:cNvPr id="5" name="Picture 6" descr="PNNL_Logo_Reverse.png"/>
          <p:cNvPicPr>
            <a:picLocks noChangeAspect="1"/>
          </p:cNvPicPr>
          <p:nvPr/>
        </p:nvPicPr>
        <p:blipFill>
          <a:blip r:embed="rId2" cstate="print"/>
          <a:srcRect/>
          <a:stretch>
            <a:fillRect/>
          </a:stretch>
        </p:blipFill>
        <p:spPr bwMode="auto">
          <a:xfrm>
            <a:off x="10388601" y="6795136"/>
            <a:ext cx="4241800" cy="878204"/>
          </a:xfrm>
          <a:prstGeom prst="rect">
            <a:avLst/>
          </a:prstGeom>
          <a:noFill/>
          <a:ln w="9525">
            <a:noFill/>
            <a:miter lim="800000"/>
            <a:headEnd/>
            <a:tailEnd/>
          </a:ln>
        </p:spPr>
      </p:pic>
      <p:pic>
        <p:nvPicPr>
          <p:cNvPr id="6" name="Picture 7" descr="Proudly_Operated_by_Battelle_Reverse.png"/>
          <p:cNvPicPr>
            <a:picLocks noChangeAspect="1"/>
          </p:cNvPicPr>
          <p:nvPr/>
        </p:nvPicPr>
        <p:blipFill>
          <a:blip r:embed="rId3"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180342" y="7780021"/>
            <a:ext cx="815339" cy="438150"/>
          </a:xfrm>
        </p:spPr>
        <p:txBody>
          <a:bodyPr/>
          <a:lstStyle>
            <a:lvl1pPr>
              <a:defRPr>
                <a:solidFill>
                  <a:schemeClr val="bg1"/>
                </a:solidFill>
              </a:defRPr>
            </a:lvl1pPr>
          </a:lstStyle>
          <a:p>
            <a:pPr>
              <a:defRPr/>
            </a:pPr>
            <a:fld id="{3DAE5336-98E0-49C7-A427-9473D6509525}" type="slidenum">
              <a:rPr lang="en-US"/>
              <a:pPr>
                <a:defRPr/>
              </a:pPr>
              <a:t>‹#›</a:t>
            </a:fld>
            <a:endParaRPr lang="en-US"/>
          </a:p>
        </p:txBody>
      </p:sp>
    </p:spTree>
    <p:extLst>
      <p:ext uri="{BB962C8B-B14F-4D97-AF65-F5344CB8AC3E}">
        <p14:creationId xmlns:p14="http://schemas.microsoft.com/office/powerpoint/2010/main" val="591697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14630400" cy="8239126"/>
          </a:xfrm>
          <a:prstGeom prst="rect">
            <a:avLst/>
          </a:prstGeom>
          <a:solidFill>
            <a:srgbClr val="707276"/>
          </a:solidFill>
          <a:ln w="9525">
            <a:noFill/>
            <a:miter lim="800000"/>
            <a:headEnd/>
            <a:tailEnd/>
          </a:ln>
        </p:spPr>
        <p:txBody>
          <a:bodyPr wrap="none" anchor="ctr"/>
          <a:lstStyle/>
          <a:p>
            <a:pPr>
              <a:defRPr/>
            </a:pPr>
            <a:endParaRPr lang="en-US" sz="2592"/>
          </a:p>
        </p:txBody>
      </p:sp>
      <p:pic>
        <p:nvPicPr>
          <p:cNvPr id="6" name="Picture 6" descr="PNNL_Logo_Reverse.png"/>
          <p:cNvPicPr>
            <a:picLocks noChangeAspect="1"/>
          </p:cNvPicPr>
          <p:nvPr/>
        </p:nvPicPr>
        <p:blipFill>
          <a:blip r:embed="rId2" cstate="print"/>
          <a:srcRect/>
          <a:stretch>
            <a:fillRect/>
          </a:stretch>
        </p:blipFill>
        <p:spPr bwMode="auto">
          <a:xfrm>
            <a:off x="10388601" y="6795136"/>
            <a:ext cx="4241800" cy="878204"/>
          </a:xfrm>
          <a:prstGeom prst="rect">
            <a:avLst/>
          </a:prstGeom>
          <a:noFill/>
          <a:ln w="9525">
            <a:noFill/>
            <a:miter lim="800000"/>
            <a:headEnd/>
            <a:tailEnd/>
          </a:ln>
        </p:spPr>
      </p:pic>
      <p:pic>
        <p:nvPicPr>
          <p:cNvPr id="7" name="Picture 7" descr="Proudly_Operated_by_Battelle_Reverse.png"/>
          <p:cNvPicPr>
            <a:picLocks noChangeAspect="1"/>
          </p:cNvPicPr>
          <p:nvPr/>
        </p:nvPicPr>
        <p:blipFill>
          <a:blip r:embed="rId3"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0" name="Content Placeholder 2"/>
          <p:cNvSpPr>
            <a:spLocks noGrp="1"/>
          </p:cNvSpPr>
          <p:nvPr>
            <p:ph idx="11"/>
          </p:nvPr>
        </p:nvSpPr>
        <p:spPr>
          <a:xfrm>
            <a:off x="775104" y="1919472"/>
            <a:ext cx="6466637" cy="4894729"/>
          </a:xfrm>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2"/>
          </p:nvPr>
        </p:nvSpPr>
        <p:spPr>
          <a:xfrm>
            <a:off x="7436650" y="1917934"/>
            <a:ext cx="6466637" cy="4894729"/>
          </a:xfrm>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3"/>
          </p:nvPr>
        </p:nvSpPr>
        <p:spPr>
          <a:xfrm>
            <a:off x="180342" y="7780021"/>
            <a:ext cx="815339" cy="438150"/>
          </a:xfrm>
        </p:spPr>
        <p:txBody>
          <a:bodyPr/>
          <a:lstStyle>
            <a:lvl1pPr>
              <a:defRPr>
                <a:solidFill>
                  <a:schemeClr val="bg1"/>
                </a:solidFill>
              </a:defRPr>
            </a:lvl1pPr>
          </a:lstStyle>
          <a:p>
            <a:pPr>
              <a:defRPr/>
            </a:pPr>
            <a:fld id="{8E346957-A6BC-44C9-ABB1-14917EF7B45D}" type="slidenum">
              <a:rPr lang="en-US"/>
              <a:pPr>
                <a:defRPr/>
              </a:pPr>
              <a:t>‹#›</a:t>
            </a:fld>
            <a:endParaRPr lang="en-US"/>
          </a:p>
        </p:txBody>
      </p:sp>
    </p:spTree>
    <p:extLst>
      <p:ext uri="{BB962C8B-B14F-4D97-AF65-F5344CB8AC3E}">
        <p14:creationId xmlns:p14="http://schemas.microsoft.com/office/powerpoint/2010/main" val="3301715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4630400" cy="8239126"/>
          </a:xfrm>
          <a:prstGeom prst="rect">
            <a:avLst/>
          </a:prstGeom>
          <a:solidFill>
            <a:srgbClr val="707276"/>
          </a:solidFill>
          <a:ln w="9525">
            <a:noFill/>
            <a:miter lim="800000"/>
            <a:headEnd/>
            <a:tailEnd/>
          </a:ln>
        </p:spPr>
        <p:txBody>
          <a:bodyPr wrap="none" anchor="ctr"/>
          <a:lstStyle/>
          <a:p>
            <a:pPr>
              <a:defRPr/>
            </a:pPr>
            <a:endParaRPr lang="en-US" sz="2592"/>
          </a:p>
        </p:txBody>
      </p:sp>
      <p:pic>
        <p:nvPicPr>
          <p:cNvPr id="9" name="Picture 6" descr="PNNL_Logo_Reverse.png"/>
          <p:cNvPicPr>
            <a:picLocks noChangeAspect="1"/>
          </p:cNvPicPr>
          <p:nvPr/>
        </p:nvPicPr>
        <p:blipFill>
          <a:blip r:embed="rId2" cstate="print"/>
          <a:srcRect/>
          <a:stretch>
            <a:fillRect/>
          </a:stretch>
        </p:blipFill>
        <p:spPr bwMode="auto">
          <a:xfrm>
            <a:off x="10388601" y="6795136"/>
            <a:ext cx="4241800" cy="878204"/>
          </a:xfrm>
          <a:prstGeom prst="rect">
            <a:avLst/>
          </a:prstGeom>
          <a:noFill/>
          <a:ln w="9525">
            <a:noFill/>
            <a:miter lim="800000"/>
            <a:headEnd/>
            <a:tailEnd/>
          </a:ln>
        </p:spPr>
      </p:pic>
      <p:pic>
        <p:nvPicPr>
          <p:cNvPr id="11" name="Picture 7" descr="Proudly_Operated_by_Battelle_Reverse.png"/>
          <p:cNvPicPr>
            <a:picLocks noChangeAspect="1"/>
          </p:cNvPicPr>
          <p:nvPr/>
        </p:nvPicPr>
        <p:blipFill>
          <a:blip r:embed="rId3"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Text Placeholder 2"/>
          <p:cNvSpPr>
            <a:spLocks noGrp="1"/>
          </p:cNvSpPr>
          <p:nvPr>
            <p:ph type="body" idx="1"/>
          </p:nvPr>
        </p:nvSpPr>
        <p:spPr>
          <a:xfrm>
            <a:off x="731520" y="1842135"/>
            <a:ext cx="6464301" cy="867030"/>
          </a:xfrm>
        </p:spPr>
        <p:txBody>
          <a:bodyPr anchor="b"/>
          <a:lstStyle>
            <a:lvl1pPr marL="0" indent="0">
              <a:buNone/>
              <a:defRPr sz="2880" b="1">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0" name="Text Placeholder 4"/>
          <p:cNvSpPr>
            <a:spLocks noGrp="1"/>
          </p:cNvSpPr>
          <p:nvPr>
            <p:ph type="body" sz="quarter" idx="3"/>
          </p:nvPr>
        </p:nvSpPr>
        <p:spPr>
          <a:xfrm>
            <a:off x="7432041" y="1842135"/>
            <a:ext cx="6466840" cy="867030"/>
          </a:xfrm>
        </p:spPr>
        <p:txBody>
          <a:bodyPr anchor="b"/>
          <a:lstStyle>
            <a:lvl1pPr marL="0" indent="0">
              <a:buNone/>
              <a:defRPr sz="2880" b="1">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2" name="Content Placeholder 2"/>
          <p:cNvSpPr>
            <a:spLocks noGrp="1"/>
          </p:cNvSpPr>
          <p:nvPr>
            <p:ph idx="11"/>
          </p:nvPr>
        </p:nvSpPr>
        <p:spPr>
          <a:xfrm>
            <a:off x="750515" y="2767789"/>
            <a:ext cx="6454035" cy="3918858"/>
          </a:xfrm>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2"/>
          </p:nvPr>
        </p:nvSpPr>
        <p:spPr>
          <a:xfrm>
            <a:off x="7424355" y="2766251"/>
            <a:ext cx="6466637" cy="3918858"/>
          </a:xfrm>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6"/>
          <p:cNvSpPr>
            <a:spLocks noGrp="1"/>
          </p:cNvSpPr>
          <p:nvPr>
            <p:ph type="sldNum" sz="quarter" idx="13"/>
          </p:nvPr>
        </p:nvSpPr>
        <p:spPr>
          <a:xfrm>
            <a:off x="180342" y="7780021"/>
            <a:ext cx="815339" cy="438150"/>
          </a:xfrm>
        </p:spPr>
        <p:txBody>
          <a:bodyPr/>
          <a:lstStyle>
            <a:lvl1pPr>
              <a:defRPr>
                <a:solidFill>
                  <a:schemeClr val="bg1"/>
                </a:solidFill>
              </a:defRPr>
            </a:lvl1pPr>
          </a:lstStyle>
          <a:p>
            <a:pPr>
              <a:defRPr/>
            </a:pPr>
            <a:fld id="{056CD525-382B-4D38-BADF-46248BC902B7}" type="slidenum">
              <a:rPr lang="en-US"/>
              <a:pPr>
                <a:defRPr/>
              </a:pPr>
              <a:t>‹#›</a:t>
            </a:fld>
            <a:endParaRPr lang="en-US"/>
          </a:p>
        </p:txBody>
      </p:sp>
    </p:spTree>
    <p:extLst>
      <p:ext uri="{BB962C8B-B14F-4D97-AF65-F5344CB8AC3E}">
        <p14:creationId xmlns:p14="http://schemas.microsoft.com/office/powerpoint/2010/main" val="780000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4630400" cy="8229600"/>
          </a:xfrm>
          <a:prstGeom prst="rect">
            <a:avLst/>
          </a:prstGeom>
          <a:solidFill>
            <a:srgbClr val="D57500"/>
          </a:solidFill>
          <a:ln w="9525">
            <a:noFill/>
            <a:miter lim="800000"/>
            <a:headEnd/>
            <a:tailEnd/>
          </a:ln>
        </p:spPr>
        <p:txBody>
          <a:bodyPr wrap="none" anchor="ctr"/>
          <a:lstStyle/>
          <a:p>
            <a:pPr>
              <a:defRPr/>
            </a:pPr>
            <a:endParaRPr lang="en-US" sz="2592"/>
          </a:p>
        </p:txBody>
      </p:sp>
      <p:pic>
        <p:nvPicPr>
          <p:cNvPr id="5" name="Picture 6" descr="PNNL_Logo_Reverse.png"/>
          <p:cNvPicPr>
            <a:picLocks noChangeAspect="1"/>
          </p:cNvPicPr>
          <p:nvPr/>
        </p:nvPicPr>
        <p:blipFill>
          <a:blip r:embed="rId2" cstate="print"/>
          <a:srcRect/>
          <a:stretch>
            <a:fillRect/>
          </a:stretch>
        </p:blipFill>
        <p:spPr bwMode="auto">
          <a:xfrm>
            <a:off x="10388601" y="6795136"/>
            <a:ext cx="4241800" cy="878204"/>
          </a:xfrm>
          <a:prstGeom prst="rect">
            <a:avLst/>
          </a:prstGeom>
          <a:noFill/>
          <a:ln w="9525">
            <a:noFill/>
            <a:miter lim="800000"/>
            <a:headEnd/>
            <a:tailEnd/>
          </a:ln>
        </p:spPr>
      </p:pic>
      <p:pic>
        <p:nvPicPr>
          <p:cNvPr id="6" name="Picture 7" descr="Proudly_Operated_by_Battelle_Reverse.png"/>
          <p:cNvPicPr>
            <a:picLocks noChangeAspect="1"/>
          </p:cNvPicPr>
          <p:nvPr/>
        </p:nvPicPr>
        <p:blipFill>
          <a:blip r:embed="rId3"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180342" y="7780021"/>
            <a:ext cx="815339" cy="438150"/>
          </a:xfrm>
        </p:spPr>
        <p:txBody>
          <a:bodyPr/>
          <a:lstStyle>
            <a:lvl1pPr>
              <a:defRPr>
                <a:solidFill>
                  <a:schemeClr val="bg1"/>
                </a:solidFill>
              </a:defRPr>
            </a:lvl1pPr>
          </a:lstStyle>
          <a:p>
            <a:pPr>
              <a:defRPr/>
            </a:pPr>
            <a:fld id="{872A8495-586F-4B55-87CA-FAB83236C9C7}" type="slidenum">
              <a:rPr lang="en-US"/>
              <a:pPr>
                <a:defRPr/>
              </a:pPr>
              <a:t>‹#›</a:t>
            </a:fld>
            <a:endParaRPr lang="en-US"/>
          </a:p>
        </p:txBody>
      </p:sp>
    </p:spTree>
    <p:extLst>
      <p:ext uri="{BB962C8B-B14F-4D97-AF65-F5344CB8AC3E}">
        <p14:creationId xmlns:p14="http://schemas.microsoft.com/office/powerpoint/2010/main" val="1522103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4630400" cy="8229600"/>
          </a:xfrm>
          <a:prstGeom prst="rect">
            <a:avLst/>
          </a:prstGeom>
          <a:solidFill>
            <a:srgbClr val="D57500"/>
          </a:solidFill>
          <a:ln w="9525">
            <a:noFill/>
            <a:miter lim="800000"/>
            <a:headEnd/>
            <a:tailEnd/>
          </a:ln>
        </p:spPr>
        <p:txBody>
          <a:bodyPr wrap="none" anchor="ctr"/>
          <a:lstStyle/>
          <a:p>
            <a:pPr>
              <a:defRPr/>
            </a:pPr>
            <a:endParaRPr lang="en-US" sz="2592"/>
          </a:p>
        </p:txBody>
      </p:sp>
      <p:pic>
        <p:nvPicPr>
          <p:cNvPr id="6" name="Picture 6" descr="PNNL_Logo_Reverse.png"/>
          <p:cNvPicPr>
            <a:picLocks noChangeAspect="1"/>
          </p:cNvPicPr>
          <p:nvPr/>
        </p:nvPicPr>
        <p:blipFill>
          <a:blip r:embed="rId2" cstate="print"/>
          <a:srcRect/>
          <a:stretch>
            <a:fillRect/>
          </a:stretch>
        </p:blipFill>
        <p:spPr bwMode="auto">
          <a:xfrm>
            <a:off x="10388601" y="6795136"/>
            <a:ext cx="4241800" cy="878204"/>
          </a:xfrm>
          <a:prstGeom prst="rect">
            <a:avLst/>
          </a:prstGeom>
          <a:noFill/>
          <a:ln w="9525">
            <a:noFill/>
            <a:miter lim="800000"/>
            <a:headEnd/>
            <a:tailEnd/>
          </a:ln>
        </p:spPr>
      </p:pic>
      <p:pic>
        <p:nvPicPr>
          <p:cNvPr id="7" name="Picture 7" descr="Proudly_Operated_by_Battelle_Reverse.png"/>
          <p:cNvPicPr>
            <a:picLocks noChangeAspect="1"/>
          </p:cNvPicPr>
          <p:nvPr/>
        </p:nvPicPr>
        <p:blipFill>
          <a:blip r:embed="rId3"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0" name="Content Placeholder 2"/>
          <p:cNvSpPr>
            <a:spLocks noGrp="1"/>
          </p:cNvSpPr>
          <p:nvPr>
            <p:ph idx="11"/>
          </p:nvPr>
        </p:nvSpPr>
        <p:spPr>
          <a:xfrm>
            <a:off x="738222" y="1928693"/>
            <a:ext cx="6466637" cy="4290060"/>
          </a:xfrm>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2"/>
          </p:nvPr>
        </p:nvSpPr>
        <p:spPr>
          <a:xfrm>
            <a:off x="7424357" y="1928693"/>
            <a:ext cx="6466637" cy="4290060"/>
          </a:xfrm>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3"/>
          </p:nvPr>
        </p:nvSpPr>
        <p:spPr>
          <a:xfrm>
            <a:off x="180342" y="7780021"/>
            <a:ext cx="815339" cy="438150"/>
          </a:xfrm>
        </p:spPr>
        <p:txBody>
          <a:bodyPr/>
          <a:lstStyle>
            <a:lvl1pPr>
              <a:defRPr>
                <a:solidFill>
                  <a:schemeClr val="bg1"/>
                </a:solidFill>
              </a:defRPr>
            </a:lvl1pPr>
          </a:lstStyle>
          <a:p>
            <a:pPr>
              <a:defRPr/>
            </a:pPr>
            <a:fld id="{0D412225-08B0-43A0-8C7E-531D90607FDA}" type="slidenum">
              <a:rPr lang="en-US"/>
              <a:pPr>
                <a:defRPr/>
              </a:pPr>
              <a:t>‹#›</a:t>
            </a:fld>
            <a:endParaRPr lang="en-US"/>
          </a:p>
        </p:txBody>
      </p:sp>
    </p:spTree>
    <p:extLst>
      <p:ext uri="{BB962C8B-B14F-4D97-AF65-F5344CB8AC3E}">
        <p14:creationId xmlns:p14="http://schemas.microsoft.com/office/powerpoint/2010/main" val="4199288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14630400" cy="8229600"/>
          </a:xfrm>
          <a:prstGeom prst="rect">
            <a:avLst/>
          </a:prstGeom>
          <a:solidFill>
            <a:srgbClr val="D57500"/>
          </a:solidFill>
          <a:ln w="9525">
            <a:noFill/>
            <a:miter lim="800000"/>
            <a:headEnd/>
            <a:tailEnd/>
          </a:ln>
        </p:spPr>
        <p:txBody>
          <a:bodyPr wrap="none" anchor="ctr"/>
          <a:lstStyle/>
          <a:p>
            <a:pPr>
              <a:defRPr/>
            </a:pPr>
            <a:endParaRPr lang="en-US" sz="2592"/>
          </a:p>
        </p:txBody>
      </p:sp>
      <p:pic>
        <p:nvPicPr>
          <p:cNvPr id="9" name="Picture 6" descr="PNNL_Logo_Reverse.png"/>
          <p:cNvPicPr>
            <a:picLocks noChangeAspect="1"/>
          </p:cNvPicPr>
          <p:nvPr/>
        </p:nvPicPr>
        <p:blipFill>
          <a:blip r:embed="rId2" cstate="print"/>
          <a:srcRect/>
          <a:stretch>
            <a:fillRect/>
          </a:stretch>
        </p:blipFill>
        <p:spPr bwMode="auto">
          <a:xfrm>
            <a:off x="10388601" y="6795136"/>
            <a:ext cx="4241800" cy="878204"/>
          </a:xfrm>
          <a:prstGeom prst="rect">
            <a:avLst/>
          </a:prstGeom>
          <a:noFill/>
          <a:ln w="9525">
            <a:noFill/>
            <a:miter lim="800000"/>
            <a:headEnd/>
            <a:tailEnd/>
          </a:ln>
        </p:spPr>
      </p:pic>
      <p:pic>
        <p:nvPicPr>
          <p:cNvPr id="11" name="Picture 7" descr="Proudly_Operated_by_Battelle_Reverse.png"/>
          <p:cNvPicPr>
            <a:picLocks noChangeAspect="1"/>
          </p:cNvPicPr>
          <p:nvPr/>
        </p:nvPicPr>
        <p:blipFill>
          <a:blip r:embed="rId3" cstate="print"/>
          <a:srcRect/>
          <a:stretch>
            <a:fillRect/>
          </a:stretch>
        </p:blipFill>
        <p:spPr bwMode="auto">
          <a:xfrm>
            <a:off x="10388601" y="7680960"/>
            <a:ext cx="4241800" cy="54864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Text Placeholder 2"/>
          <p:cNvSpPr>
            <a:spLocks noGrp="1"/>
          </p:cNvSpPr>
          <p:nvPr>
            <p:ph type="body" idx="1"/>
          </p:nvPr>
        </p:nvSpPr>
        <p:spPr>
          <a:xfrm>
            <a:off x="731520" y="1842135"/>
            <a:ext cx="6464301" cy="867030"/>
          </a:xfrm>
        </p:spPr>
        <p:txBody>
          <a:bodyPr anchor="b"/>
          <a:lstStyle>
            <a:lvl1pPr marL="0" indent="0">
              <a:buNone/>
              <a:defRPr sz="2880" b="1">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0" name="Text Placeholder 4"/>
          <p:cNvSpPr>
            <a:spLocks noGrp="1"/>
          </p:cNvSpPr>
          <p:nvPr>
            <p:ph type="body" sz="quarter" idx="3"/>
          </p:nvPr>
        </p:nvSpPr>
        <p:spPr>
          <a:xfrm>
            <a:off x="7432041" y="1842135"/>
            <a:ext cx="6466840" cy="867030"/>
          </a:xfrm>
        </p:spPr>
        <p:txBody>
          <a:bodyPr anchor="b"/>
          <a:lstStyle>
            <a:lvl1pPr marL="0" indent="0">
              <a:buNone/>
              <a:defRPr sz="2880" b="1">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2" name="Content Placeholder 2"/>
          <p:cNvSpPr>
            <a:spLocks noGrp="1"/>
          </p:cNvSpPr>
          <p:nvPr>
            <p:ph idx="11"/>
          </p:nvPr>
        </p:nvSpPr>
        <p:spPr>
          <a:xfrm>
            <a:off x="738222" y="2786228"/>
            <a:ext cx="6466637" cy="4018753"/>
          </a:xfrm>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2"/>
          </p:nvPr>
        </p:nvSpPr>
        <p:spPr>
          <a:xfrm>
            <a:off x="7424357" y="2786228"/>
            <a:ext cx="6466637" cy="4018753"/>
          </a:xfrm>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6"/>
          <p:cNvSpPr>
            <a:spLocks noGrp="1"/>
          </p:cNvSpPr>
          <p:nvPr>
            <p:ph type="sldNum" sz="quarter" idx="13"/>
          </p:nvPr>
        </p:nvSpPr>
        <p:spPr>
          <a:xfrm>
            <a:off x="180342" y="7780021"/>
            <a:ext cx="815339" cy="438150"/>
          </a:xfrm>
        </p:spPr>
        <p:txBody>
          <a:bodyPr/>
          <a:lstStyle>
            <a:lvl1pPr>
              <a:defRPr>
                <a:solidFill>
                  <a:schemeClr val="bg1"/>
                </a:solidFill>
              </a:defRPr>
            </a:lvl1pPr>
          </a:lstStyle>
          <a:p>
            <a:pPr>
              <a:defRPr/>
            </a:pPr>
            <a:fld id="{37CB3A9F-4E51-4033-8186-44C87CFA70C5}" type="slidenum">
              <a:rPr lang="en-US"/>
              <a:pPr>
                <a:defRPr/>
              </a:pPr>
              <a:t>‹#›</a:t>
            </a:fld>
            <a:endParaRPr lang="en-US"/>
          </a:p>
        </p:txBody>
      </p:sp>
    </p:spTree>
    <p:extLst>
      <p:ext uri="{BB962C8B-B14F-4D97-AF65-F5344CB8AC3E}">
        <p14:creationId xmlns:p14="http://schemas.microsoft.com/office/powerpoint/2010/main" val="1016769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cstate="print"/>
          <a:srcRect/>
          <a:stretch>
            <a:fillRect/>
          </a:stretch>
        </p:blipFill>
        <p:spPr bwMode="auto">
          <a:xfrm>
            <a:off x="10388601" y="6804660"/>
            <a:ext cx="4241800" cy="878206"/>
          </a:xfrm>
          <a:prstGeom prst="rect">
            <a:avLst/>
          </a:prstGeom>
          <a:noFill/>
          <a:ln w="9525">
            <a:noFill/>
            <a:miter lim="800000"/>
            <a:headEnd/>
            <a:tailEnd/>
          </a:ln>
        </p:spPr>
      </p:pic>
      <p:pic>
        <p:nvPicPr>
          <p:cNvPr id="5" name="Picture 9" descr="Proudly_Operated_by_Battelle_Onyx.png"/>
          <p:cNvPicPr>
            <a:picLocks noChangeAspect="1"/>
          </p:cNvPicPr>
          <p:nvPr/>
        </p:nvPicPr>
        <p:blipFill>
          <a:blip r:embed="rId3" cstate="print"/>
          <a:srcRect/>
          <a:stretch>
            <a:fillRect/>
          </a:stretch>
        </p:blipFill>
        <p:spPr bwMode="auto">
          <a:xfrm>
            <a:off x="10388601" y="7680960"/>
            <a:ext cx="4241800" cy="548640"/>
          </a:xfrm>
          <a:prstGeom prst="rect">
            <a:avLst/>
          </a:prstGeom>
          <a:noFill/>
          <a:ln w="9525">
            <a:noFill/>
            <a:miter lim="800000"/>
            <a:headEnd/>
            <a:tailEnd/>
          </a:ln>
        </p:spPr>
      </p:pic>
      <p:sp>
        <p:nvSpPr>
          <p:cNvPr id="7" name="Title 1"/>
          <p:cNvSpPr>
            <a:spLocks noGrp="1"/>
          </p:cNvSpPr>
          <p:nvPr>
            <p:ph type="title"/>
          </p:nvPr>
        </p:nvSpPr>
        <p:spPr>
          <a:xfrm>
            <a:off x="1155701" y="4430743"/>
            <a:ext cx="12435840" cy="1634490"/>
          </a:xfrm>
        </p:spPr>
        <p:txBody>
          <a:bodyPr/>
          <a:lstStyle>
            <a:lvl1pPr algn="l">
              <a:defRPr sz="4800" b="1" cap="all"/>
            </a:lvl1pPr>
          </a:lstStyle>
          <a:p>
            <a:r>
              <a:rPr lang="en-US"/>
              <a:t>Click to edit Master title style</a:t>
            </a:r>
            <a:endParaRPr lang="en-US" dirty="0"/>
          </a:p>
        </p:txBody>
      </p:sp>
      <p:sp>
        <p:nvSpPr>
          <p:cNvPr id="8" name="Text Placeholder 2"/>
          <p:cNvSpPr>
            <a:spLocks noGrp="1"/>
          </p:cNvSpPr>
          <p:nvPr>
            <p:ph type="body" idx="1"/>
          </p:nvPr>
        </p:nvSpPr>
        <p:spPr>
          <a:xfrm>
            <a:off x="1155701" y="2630518"/>
            <a:ext cx="1243584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6" name="Slide Number Placeholder 6"/>
          <p:cNvSpPr>
            <a:spLocks noGrp="1"/>
          </p:cNvSpPr>
          <p:nvPr>
            <p:ph type="sldNum" sz="quarter" idx="10"/>
          </p:nvPr>
        </p:nvSpPr>
        <p:spPr>
          <a:xfrm>
            <a:off x="180342" y="7780021"/>
            <a:ext cx="815339" cy="438150"/>
          </a:xfrm>
        </p:spPr>
        <p:txBody>
          <a:bodyPr/>
          <a:lstStyle>
            <a:lvl1pPr>
              <a:defRPr/>
            </a:lvl1pPr>
          </a:lstStyle>
          <a:p>
            <a:pPr>
              <a:defRPr/>
            </a:pPr>
            <a:fld id="{6DFCD018-350D-4D38-B7DB-40C0CE91CE9B}" type="slidenum">
              <a:rPr lang="en-US"/>
              <a:pPr>
                <a:defRPr/>
              </a:pPr>
              <a:t>‹#›</a:t>
            </a:fld>
            <a:endParaRPr lang="en-US"/>
          </a:p>
        </p:txBody>
      </p:sp>
    </p:spTree>
    <p:extLst>
      <p:ext uri="{BB962C8B-B14F-4D97-AF65-F5344CB8AC3E}">
        <p14:creationId xmlns:p14="http://schemas.microsoft.com/office/powerpoint/2010/main" val="1573348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13594080" y="7787640"/>
            <a:ext cx="975360" cy="274320"/>
          </a:xfrm>
          <a:prstGeom prst="rect">
            <a:avLst/>
          </a:prstGeom>
        </p:spPr>
        <p:txBody>
          <a:bodyPr/>
          <a:lstStyle>
            <a:lvl1pPr>
              <a:defRPr smtClean="0"/>
            </a:lvl1pPr>
          </a:lstStyle>
          <a:p>
            <a:fld id="{03305954-66F4-6346-B738-D7D5CBB32594}" type="slidenum">
              <a:rPr lang="en-US"/>
              <a:pPr/>
              <a:t>‹#›</a:t>
            </a:fld>
            <a:r>
              <a:rPr lang="en-US">
                <a:latin typeface="Times New Roman" pitchFamily="-105" charset="0"/>
              </a:rPr>
              <a:t> </a:t>
            </a:r>
          </a:p>
        </p:txBody>
      </p:sp>
      <p:sp>
        <p:nvSpPr>
          <p:cNvPr id="4" name="Date Placeholder 3"/>
          <p:cNvSpPr>
            <a:spLocks noGrp="1"/>
          </p:cNvSpPr>
          <p:nvPr>
            <p:ph type="dt" sz="half" idx="11"/>
          </p:nvPr>
        </p:nvSpPr>
        <p:spPr>
          <a:xfrm>
            <a:off x="12435840" y="8031481"/>
            <a:ext cx="1341120" cy="15621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750416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320"/>
            <a:ext cx="12192000" cy="676276"/>
          </a:xfrm>
        </p:spPr>
        <p:txBody>
          <a:bodyPr/>
          <a:lstStyle/>
          <a:p>
            <a:r>
              <a:rPr lang="en-US"/>
              <a:t>Click to edit Master title style</a:t>
            </a:r>
          </a:p>
        </p:txBody>
      </p:sp>
      <p:sp>
        <p:nvSpPr>
          <p:cNvPr id="3" name="Table Placeholder 2"/>
          <p:cNvSpPr>
            <a:spLocks noGrp="1"/>
          </p:cNvSpPr>
          <p:nvPr>
            <p:ph type="tbl" idx="1"/>
          </p:nvPr>
        </p:nvSpPr>
        <p:spPr>
          <a:xfrm>
            <a:off x="731520" y="1371600"/>
            <a:ext cx="13167360" cy="5760720"/>
          </a:xfrm>
        </p:spPr>
        <p:txBody>
          <a:bodyPr/>
          <a:lstStyle/>
          <a:p>
            <a:pPr lvl="0"/>
            <a:endParaRPr lang="en-US" noProof="0"/>
          </a:p>
        </p:txBody>
      </p:sp>
      <p:sp>
        <p:nvSpPr>
          <p:cNvPr id="4" name="Rectangle 5"/>
          <p:cNvSpPr>
            <a:spLocks noGrp="1" noChangeArrowheads="1"/>
          </p:cNvSpPr>
          <p:nvPr>
            <p:ph type="sldNum" sz="quarter" idx="10"/>
          </p:nvPr>
        </p:nvSpPr>
        <p:spPr>
          <a:xfrm>
            <a:off x="12435840" y="7863841"/>
            <a:ext cx="2194560" cy="186690"/>
          </a:xfrm>
          <a:prstGeom prst="rect">
            <a:avLst/>
          </a:prstGeom>
        </p:spPr>
        <p:txBody>
          <a:bodyPr vert="horz" wrap="square" lIns="91440" tIns="45720" rIns="91440" bIns="45720" numCol="1" anchor="t" anchorCtr="0" compatLnSpc="1">
            <a:prstTxWarp prst="textNoShape">
              <a:avLst/>
            </a:prstTxWarp>
          </a:bodyPr>
          <a:lstStyle>
            <a:lvl1pPr>
              <a:defRPr/>
            </a:lvl1pPr>
          </a:lstStyle>
          <a:p>
            <a:fld id="{27A1D024-5E55-414E-99D0-1AC313FA47E5}" type="slidenum">
              <a:rPr lang="en-US"/>
              <a:pPr/>
              <a:t>‹#›</a:t>
            </a:fld>
            <a:endParaRPr lang="en-US"/>
          </a:p>
        </p:txBody>
      </p:sp>
    </p:spTree>
    <p:extLst>
      <p:ext uri="{BB962C8B-B14F-4D97-AF65-F5344CB8AC3E}">
        <p14:creationId xmlns:p14="http://schemas.microsoft.com/office/powerpoint/2010/main" val="124876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1/17/25</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1/17/25</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1/17/25</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1/17/25</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1/17/25</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rgbClr val="C8722E"/>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image" Target="../media/image3.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6.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2.xml"/><Relationship Id="rId30"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15"/>
          <a:stretch>
            <a:fillRect/>
          </a:stretch>
        </p:blipFill>
        <p:spPr>
          <a:xfrm>
            <a:off x="1371600" y="237744"/>
            <a:ext cx="1280160" cy="1249224"/>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4" r:id="rId10"/>
    <p:sldLayoutId id="2147483762"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9461" y="552451"/>
            <a:ext cx="13126720" cy="11849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87400" y="2011680"/>
            <a:ext cx="13098781" cy="42900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p:cNvSpPr>
          <p:nvPr>
            <p:ph type="sldNum" sz="quarter" idx="4"/>
          </p:nvPr>
        </p:nvSpPr>
        <p:spPr>
          <a:xfrm>
            <a:off x="276862" y="7743826"/>
            <a:ext cx="815339" cy="321944"/>
          </a:xfrm>
          <a:prstGeom prst="rect">
            <a:avLst/>
          </a:prstGeom>
        </p:spPr>
        <p:txBody>
          <a:bodyPr vert="horz" wrap="square" lIns="91440" tIns="45720" rIns="91440" bIns="45720" numCol="1" anchor="t" anchorCtr="0" compatLnSpc="1">
            <a:prstTxWarp prst="textNoShape">
              <a:avLst/>
            </a:prstTxWarp>
          </a:bodyPr>
          <a:lstStyle>
            <a:lvl1pPr>
              <a:defRPr sz="1080"/>
            </a:lvl1pPr>
          </a:lstStyle>
          <a:p>
            <a:pPr>
              <a:defRPr/>
            </a:pPr>
            <a:fld id="{57392C70-7C38-4F41-B813-520B5780CC3D}" type="slidenum">
              <a:rPr lang="en-US"/>
              <a:pPr>
                <a:defRPr/>
              </a:pPr>
              <a:t>‹#›</a:t>
            </a:fld>
            <a:endParaRPr lang="en-US"/>
          </a:p>
        </p:txBody>
      </p:sp>
    </p:spTree>
    <p:extLst>
      <p:ext uri="{BB962C8B-B14F-4D97-AF65-F5344CB8AC3E}">
        <p14:creationId xmlns:p14="http://schemas.microsoft.com/office/powerpoint/2010/main" val="355871500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Lst>
  <p:hf hdr="0" ftr="0" dt="0"/>
  <p:txStyles>
    <p:titleStyle>
      <a:lvl1pPr algn="l" rtl="0" eaLnBrk="1" fontAlgn="base" hangingPunct="1">
        <a:lnSpc>
          <a:spcPct val="85000"/>
        </a:lnSpc>
        <a:spcBef>
          <a:spcPct val="0"/>
        </a:spcBef>
        <a:spcAft>
          <a:spcPct val="0"/>
        </a:spcAft>
        <a:defRPr sz="3600" b="1">
          <a:solidFill>
            <a:srgbClr val="CB7023"/>
          </a:solidFill>
          <a:latin typeface="+mj-lt"/>
          <a:ea typeface="ＭＳ Ｐゴシック" pitchFamily="-109" charset="-128"/>
          <a:cs typeface="+mj-cs"/>
        </a:defRPr>
      </a:lvl1pPr>
      <a:lvl2pPr algn="l" rtl="0" eaLnBrk="1" fontAlgn="base" hangingPunct="1">
        <a:lnSpc>
          <a:spcPct val="85000"/>
        </a:lnSpc>
        <a:spcBef>
          <a:spcPct val="0"/>
        </a:spcBef>
        <a:spcAft>
          <a:spcPct val="0"/>
        </a:spcAft>
        <a:defRPr sz="3600" b="1">
          <a:solidFill>
            <a:srgbClr val="CB7023"/>
          </a:solidFill>
          <a:latin typeface="Arial" charset="0"/>
          <a:ea typeface="ＭＳ Ｐゴシック" pitchFamily="-109" charset="-128"/>
        </a:defRPr>
      </a:lvl2pPr>
      <a:lvl3pPr algn="l" rtl="0" eaLnBrk="1" fontAlgn="base" hangingPunct="1">
        <a:lnSpc>
          <a:spcPct val="85000"/>
        </a:lnSpc>
        <a:spcBef>
          <a:spcPct val="0"/>
        </a:spcBef>
        <a:spcAft>
          <a:spcPct val="0"/>
        </a:spcAft>
        <a:defRPr sz="3600" b="1">
          <a:solidFill>
            <a:srgbClr val="CB7023"/>
          </a:solidFill>
          <a:latin typeface="Arial" charset="0"/>
          <a:ea typeface="ＭＳ Ｐゴシック" pitchFamily="-109" charset="-128"/>
        </a:defRPr>
      </a:lvl3pPr>
      <a:lvl4pPr algn="l" rtl="0" eaLnBrk="1" fontAlgn="base" hangingPunct="1">
        <a:lnSpc>
          <a:spcPct val="85000"/>
        </a:lnSpc>
        <a:spcBef>
          <a:spcPct val="0"/>
        </a:spcBef>
        <a:spcAft>
          <a:spcPct val="0"/>
        </a:spcAft>
        <a:defRPr sz="3600" b="1">
          <a:solidFill>
            <a:srgbClr val="CB7023"/>
          </a:solidFill>
          <a:latin typeface="Arial" charset="0"/>
          <a:ea typeface="ＭＳ Ｐゴシック" pitchFamily="-109" charset="-128"/>
        </a:defRPr>
      </a:lvl4pPr>
      <a:lvl5pPr algn="l" rtl="0" eaLnBrk="1" fontAlgn="base" hangingPunct="1">
        <a:lnSpc>
          <a:spcPct val="85000"/>
        </a:lnSpc>
        <a:spcBef>
          <a:spcPct val="0"/>
        </a:spcBef>
        <a:spcAft>
          <a:spcPct val="0"/>
        </a:spcAft>
        <a:defRPr sz="3600" b="1">
          <a:solidFill>
            <a:srgbClr val="CB7023"/>
          </a:solidFill>
          <a:latin typeface="Arial" charset="0"/>
          <a:ea typeface="ＭＳ Ｐゴシック" pitchFamily="-109" charset="-128"/>
        </a:defRPr>
      </a:lvl5pPr>
      <a:lvl6pPr marL="548640" algn="l" rtl="0" eaLnBrk="1" fontAlgn="base" hangingPunct="1">
        <a:lnSpc>
          <a:spcPct val="85000"/>
        </a:lnSpc>
        <a:spcBef>
          <a:spcPct val="0"/>
        </a:spcBef>
        <a:spcAft>
          <a:spcPct val="0"/>
        </a:spcAft>
        <a:defRPr sz="3600" b="1">
          <a:solidFill>
            <a:srgbClr val="CB7023"/>
          </a:solidFill>
          <a:latin typeface="Arial" charset="0"/>
        </a:defRPr>
      </a:lvl6pPr>
      <a:lvl7pPr marL="1097280" algn="l" rtl="0" eaLnBrk="1" fontAlgn="base" hangingPunct="1">
        <a:lnSpc>
          <a:spcPct val="85000"/>
        </a:lnSpc>
        <a:spcBef>
          <a:spcPct val="0"/>
        </a:spcBef>
        <a:spcAft>
          <a:spcPct val="0"/>
        </a:spcAft>
        <a:defRPr sz="3600" b="1">
          <a:solidFill>
            <a:srgbClr val="CB7023"/>
          </a:solidFill>
          <a:latin typeface="Arial" charset="0"/>
        </a:defRPr>
      </a:lvl7pPr>
      <a:lvl8pPr marL="1645920" algn="l" rtl="0" eaLnBrk="1" fontAlgn="base" hangingPunct="1">
        <a:lnSpc>
          <a:spcPct val="85000"/>
        </a:lnSpc>
        <a:spcBef>
          <a:spcPct val="0"/>
        </a:spcBef>
        <a:spcAft>
          <a:spcPct val="0"/>
        </a:spcAft>
        <a:defRPr sz="3600" b="1">
          <a:solidFill>
            <a:srgbClr val="CB7023"/>
          </a:solidFill>
          <a:latin typeface="Arial" charset="0"/>
        </a:defRPr>
      </a:lvl8pPr>
      <a:lvl9pPr marL="2194560" algn="l" rtl="0" eaLnBrk="1" fontAlgn="base" hangingPunct="1">
        <a:lnSpc>
          <a:spcPct val="85000"/>
        </a:lnSpc>
        <a:spcBef>
          <a:spcPct val="0"/>
        </a:spcBef>
        <a:spcAft>
          <a:spcPct val="0"/>
        </a:spcAft>
        <a:defRPr sz="3600" b="1">
          <a:solidFill>
            <a:srgbClr val="CB7023"/>
          </a:solidFill>
          <a:latin typeface="Arial" charset="0"/>
        </a:defRPr>
      </a:lvl9pPr>
    </p:titleStyle>
    <p:bodyStyle>
      <a:lvl1pPr marL="411480" indent="-411480" algn="l" rtl="0" eaLnBrk="1" fontAlgn="base" hangingPunct="1">
        <a:lnSpc>
          <a:spcPct val="85000"/>
        </a:lnSpc>
        <a:spcBef>
          <a:spcPct val="30000"/>
        </a:spcBef>
        <a:spcAft>
          <a:spcPct val="0"/>
        </a:spcAft>
        <a:buClr>
          <a:schemeClr val="folHlink"/>
        </a:buClr>
        <a:buBlip>
          <a:blip r:embed="rId28"/>
        </a:buBlip>
        <a:defRPr sz="2880">
          <a:solidFill>
            <a:schemeClr val="tx1"/>
          </a:solidFill>
          <a:latin typeface="+mn-lt"/>
          <a:ea typeface="ＭＳ Ｐゴシック" pitchFamily="-109" charset="-128"/>
          <a:cs typeface="+mn-cs"/>
        </a:defRPr>
      </a:lvl1pPr>
      <a:lvl2pPr marL="891540" indent="-342900" algn="l" rtl="0" eaLnBrk="1" fontAlgn="base" hangingPunct="1">
        <a:lnSpc>
          <a:spcPct val="85000"/>
        </a:lnSpc>
        <a:spcBef>
          <a:spcPct val="30000"/>
        </a:spcBef>
        <a:spcAft>
          <a:spcPct val="0"/>
        </a:spcAft>
        <a:buClr>
          <a:schemeClr val="tx2"/>
        </a:buClr>
        <a:buSzPct val="80000"/>
        <a:buBlip>
          <a:blip r:embed="rId29"/>
        </a:buBlip>
        <a:defRPr sz="2640">
          <a:solidFill>
            <a:schemeClr val="tx1"/>
          </a:solidFill>
          <a:latin typeface="+mn-lt"/>
          <a:ea typeface="ＭＳ Ｐゴシック" pitchFamily="-109" charset="-128"/>
        </a:defRPr>
      </a:lvl2pPr>
      <a:lvl3pPr marL="1371600" indent="-274320" algn="l" rtl="0" eaLnBrk="1" fontAlgn="base" hangingPunct="1">
        <a:lnSpc>
          <a:spcPct val="85000"/>
        </a:lnSpc>
        <a:spcBef>
          <a:spcPct val="30000"/>
        </a:spcBef>
        <a:spcAft>
          <a:spcPct val="0"/>
        </a:spcAft>
        <a:buClr>
          <a:srgbClr val="737373"/>
        </a:buClr>
        <a:buSzPct val="60000"/>
        <a:buBlip>
          <a:blip r:embed="rId30"/>
        </a:buBlip>
        <a:defRPr sz="2400">
          <a:solidFill>
            <a:schemeClr val="tx1"/>
          </a:solidFill>
          <a:latin typeface="+mn-lt"/>
          <a:ea typeface="ＭＳ Ｐゴシック" pitchFamily="-109" charset="-128"/>
        </a:defRPr>
      </a:lvl3pPr>
      <a:lvl4pPr marL="1920240" indent="-274320" algn="l" rtl="0" eaLnBrk="1" fontAlgn="base" hangingPunct="1">
        <a:lnSpc>
          <a:spcPct val="85000"/>
        </a:lnSpc>
        <a:spcBef>
          <a:spcPct val="30000"/>
        </a:spcBef>
        <a:spcAft>
          <a:spcPct val="0"/>
        </a:spcAft>
        <a:buBlip>
          <a:blip r:embed="rId31"/>
        </a:buBlip>
        <a:defRPr>
          <a:solidFill>
            <a:schemeClr val="tx1"/>
          </a:solidFill>
          <a:latin typeface="+mn-lt"/>
          <a:ea typeface="ＭＳ Ｐゴシック" pitchFamily="-109" charset="-128"/>
        </a:defRPr>
      </a:lvl4pPr>
      <a:lvl5pPr marL="2468880" indent="-274320" algn="l" rtl="0" eaLnBrk="1" fontAlgn="base" hangingPunct="1">
        <a:spcBef>
          <a:spcPct val="20000"/>
        </a:spcBef>
        <a:spcAft>
          <a:spcPct val="0"/>
        </a:spcAft>
        <a:buBlip>
          <a:blip r:embed="rId28"/>
        </a:buBlip>
        <a:defRPr sz="1920">
          <a:solidFill>
            <a:schemeClr val="tx1"/>
          </a:solidFill>
          <a:latin typeface="+mn-lt"/>
          <a:ea typeface="ＭＳ Ｐゴシック" pitchFamily="-109" charset="-128"/>
        </a:defRPr>
      </a:lvl5pPr>
      <a:lvl6pPr marL="3017520" indent="-274320" algn="l" rtl="0" eaLnBrk="1" fontAlgn="base" hangingPunct="1">
        <a:spcBef>
          <a:spcPct val="20000"/>
        </a:spcBef>
        <a:spcAft>
          <a:spcPct val="0"/>
        </a:spcAft>
        <a:buBlip>
          <a:blip r:embed="rId31"/>
        </a:buBlip>
        <a:defRPr sz="1680">
          <a:solidFill>
            <a:schemeClr val="tx1"/>
          </a:solidFill>
          <a:latin typeface="+mn-lt"/>
        </a:defRPr>
      </a:lvl6pPr>
      <a:lvl7pPr marL="3566160" indent="-274320" algn="l" rtl="0" eaLnBrk="1" fontAlgn="base" hangingPunct="1">
        <a:spcBef>
          <a:spcPct val="20000"/>
        </a:spcBef>
        <a:spcAft>
          <a:spcPct val="0"/>
        </a:spcAft>
        <a:buBlip>
          <a:blip r:embed="rId31"/>
        </a:buBlip>
        <a:defRPr sz="1680">
          <a:solidFill>
            <a:schemeClr val="tx1"/>
          </a:solidFill>
          <a:latin typeface="+mn-lt"/>
        </a:defRPr>
      </a:lvl7pPr>
      <a:lvl8pPr marL="4114800" indent="-274320" algn="l" rtl="0" eaLnBrk="1" fontAlgn="base" hangingPunct="1">
        <a:spcBef>
          <a:spcPct val="20000"/>
        </a:spcBef>
        <a:spcAft>
          <a:spcPct val="0"/>
        </a:spcAft>
        <a:buBlip>
          <a:blip r:embed="rId31"/>
        </a:buBlip>
        <a:defRPr sz="1680">
          <a:solidFill>
            <a:schemeClr val="tx1"/>
          </a:solidFill>
          <a:latin typeface="+mn-lt"/>
        </a:defRPr>
      </a:lvl8pPr>
      <a:lvl9pPr marL="4663440" indent="-274320" algn="l" rtl="0" eaLnBrk="1" fontAlgn="base" hangingPunct="1">
        <a:spcBef>
          <a:spcPct val="20000"/>
        </a:spcBef>
        <a:spcAft>
          <a:spcPct val="0"/>
        </a:spcAft>
        <a:buBlip>
          <a:blip r:embed="rId31"/>
        </a:buBlip>
        <a:defRPr sz="1680">
          <a:solidFill>
            <a:schemeClr val="tx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image" Target="../media/image43.emf"/><Relationship Id="rId1" Type="http://schemas.openxmlformats.org/officeDocument/2006/relationships/slideLayout" Target="../slideLayouts/slideLayout4.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2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emf"/></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nature.com/msb/journal/v4/n1/images/msb20083-f1.jp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69FD-4F9A-084C-9C98-12D04830F54D}"/>
              </a:ext>
            </a:extLst>
          </p:cNvPr>
          <p:cNvSpPr>
            <a:spLocks noGrp="1"/>
          </p:cNvSpPr>
          <p:nvPr>
            <p:ph type="ctrTitle"/>
          </p:nvPr>
        </p:nvSpPr>
        <p:spPr>
          <a:xfrm>
            <a:off x="1219201" y="1991763"/>
            <a:ext cx="5389829" cy="3328559"/>
          </a:xfrm>
        </p:spPr>
        <p:txBody>
          <a:bodyPr/>
          <a:lstStyle/>
          <a:p>
            <a:pPr marL="0" marR="0">
              <a:spcBef>
                <a:spcPts val="0"/>
              </a:spcBef>
              <a:spcAft>
                <a:spcPts val="600"/>
              </a:spcAft>
            </a:pPr>
            <a:r>
              <a:rPr lang="en-US" sz="4000" b="1" kern="100" dirty="0">
                <a:effectLst/>
                <a:latin typeface="+mj-lt"/>
                <a:ea typeface="Calibri" panose="020F0502020204030204" pitchFamily="34" charset="0"/>
                <a:cs typeface="Times New Roman" panose="02020603050405020304" pitchFamily="18" charset="0"/>
              </a:rPr>
              <a:t>Reverse-Engineering of the EGFR Signaling Pathway to understand Biochemical Basis of Modularity</a:t>
            </a:r>
            <a:endParaRPr lang="en-US" sz="4000" kern="100" dirty="0">
              <a:effectLst/>
              <a:latin typeface="+mj-lt"/>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2CDAC2A-94CE-1A49-A003-CD88B1A9B2B6}"/>
              </a:ext>
            </a:extLst>
          </p:cNvPr>
          <p:cNvSpPr>
            <a:spLocks noGrp="1"/>
          </p:cNvSpPr>
          <p:nvPr>
            <p:ph type="body" sz="quarter" idx="11"/>
          </p:nvPr>
        </p:nvSpPr>
        <p:spPr>
          <a:xfrm>
            <a:off x="1219201" y="5839485"/>
            <a:ext cx="5541817" cy="2265424"/>
          </a:xfrm>
        </p:spPr>
        <p:txBody>
          <a:bodyPr anchor="ctr"/>
          <a:lstStyle/>
          <a:p>
            <a:pPr>
              <a:lnSpc>
                <a:spcPts val="2800"/>
              </a:lnSpc>
            </a:pPr>
            <a:r>
              <a:rPr lang="en-US" sz="3600" b="1" dirty="0">
                <a:solidFill>
                  <a:srgbClr val="000000"/>
                </a:solidFill>
              </a:rPr>
              <a:t>H Steven Wiley</a:t>
            </a:r>
          </a:p>
          <a:p>
            <a:pPr>
              <a:lnSpc>
                <a:spcPts val="2800"/>
              </a:lnSpc>
            </a:pPr>
            <a:endParaRPr lang="en-US" sz="3200" b="1" dirty="0">
              <a:solidFill>
                <a:srgbClr val="000000"/>
              </a:solidFill>
            </a:endParaRPr>
          </a:p>
        </p:txBody>
      </p:sp>
      <p:sp>
        <p:nvSpPr>
          <p:cNvPr id="5" name="TextBox 4">
            <a:extLst>
              <a:ext uri="{FF2B5EF4-FFF2-40B4-BE49-F238E27FC236}">
                <a16:creationId xmlns:a16="http://schemas.microsoft.com/office/drawing/2014/main" id="{C884F6E6-E821-39D1-3D1E-FE9D3C2837A8}"/>
              </a:ext>
            </a:extLst>
          </p:cNvPr>
          <p:cNvSpPr txBox="1"/>
          <p:nvPr/>
        </p:nvSpPr>
        <p:spPr>
          <a:xfrm>
            <a:off x="3307605" y="5577875"/>
            <a:ext cx="3566994" cy="523220"/>
          </a:xfrm>
          <a:prstGeom prst="rect">
            <a:avLst/>
          </a:prstGeom>
          <a:noFill/>
        </p:spPr>
        <p:txBody>
          <a:bodyPr wrap="square" rtlCol="0">
            <a:spAutoFit/>
          </a:bodyPr>
          <a:lstStyle/>
          <a:p>
            <a:pPr algn="r"/>
            <a:r>
              <a:rPr lang="en-US" sz="2800" dirty="0"/>
              <a:t>January 6, 2025</a:t>
            </a:r>
          </a:p>
        </p:txBody>
      </p:sp>
    </p:spTree>
    <p:extLst>
      <p:ext uri="{BB962C8B-B14F-4D97-AF65-F5344CB8AC3E}">
        <p14:creationId xmlns:p14="http://schemas.microsoft.com/office/powerpoint/2010/main" val="78134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D85DBF-A67F-29C7-0D3C-E6A851419EC1}"/>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3" name="Title 2">
            <a:extLst>
              <a:ext uri="{FF2B5EF4-FFF2-40B4-BE49-F238E27FC236}">
                <a16:creationId xmlns:a16="http://schemas.microsoft.com/office/drawing/2014/main" id="{3DC8AF7D-9D04-5E2A-0E6A-E48523A035F2}"/>
              </a:ext>
            </a:extLst>
          </p:cNvPr>
          <p:cNvSpPr>
            <a:spLocks noGrp="1"/>
          </p:cNvSpPr>
          <p:nvPr>
            <p:ph type="title"/>
          </p:nvPr>
        </p:nvSpPr>
        <p:spPr/>
        <p:txBody>
          <a:bodyPr/>
          <a:lstStyle/>
          <a:p>
            <a:r>
              <a:rPr lang="en-US" dirty="0"/>
              <a:t>The EGFR signaling pathway shows obvious signs of modularity</a:t>
            </a:r>
          </a:p>
        </p:txBody>
      </p:sp>
      <p:sp>
        <p:nvSpPr>
          <p:cNvPr id="4" name="Content Placeholder 3">
            <a:extLst>
              <a:ext uri="{FF2B5EF4-FFF2-40B4-BE49-F238E27FC236}">
                <a16:creationId xmlns:a16="http://schemas.microsoft.com/office/drawing/2014/main" id="{F852D2C3-A690-537C-A27B-485D6E0AF64E}"/>
              </a:ext>
            </a:extLst>
          </p:cNvPr>
          <p:cNvSpPr>
            <a:spLocks noGrp="1"/>
          </p:cNvSpPr>
          <p:nvPr>
            <p:ph sz="quarter" idx="20"/>
          </p:nvPr>
        </p:nvSpPr>
        <p:spPr/>
        <p:txBody>
          <a:bodyPr/>
          <a:lstStyle/>
          <a:p>
            <a:r>
              <a:rPr lang="en-US" sz="3200" dirty="0">
                <a:solidFill>
                  <a:srgbClr val="000000"/>
                </a:solidFill>
              </a:rPr>
              <a:t>The human EGFR retains all measurable functions when expressed in Xenopus oocytes</a:t>
            </a:r>
          </a:p>
          <a:p>
            <a:pPr lvl="1"/>
            <a:r>
              <a:rPr lang="en-US" sz="2800" dirty="0">
                <a:solidFill>
                  <a:srgbClr val="000000"/>
                </a:solidFill>
              </a:rPr>
              <a:t>Activation of the MAPK pathway</a:t>
            </a:r>
          </a:p>
          <a:p>
            <a:pPr lvl="1"/>
            <a:r>
              <a:rPr lang="en-US" sz="2800" dirty="0">
                <a:solidFill>
                  <a:srgbClr val="000000"/>
                </a:solidFill>
              </a:rPr>
              <a:t>Accelerated endocytosis upon activation</a:t>
            </a:r>
          </a:p>
          <a:p>
            <a:pPr lvl="1"/>
            <a:r>
              <a:rPr lang="en-US" sz="2800" dirty="0">
                <a:solidFill>
                  <a:srgbClr val="000000"/>
                </a:solidFill>
              </a:rPr>
              <a:t>Polarized trafficking</a:t>
            </a:r>
          </a:p>
          <a:p>
            <a:pPr lvl="1"/>
            <a:r>
              <a:rPr lang="en-US" sz="2800" dirty="0">
                <a:solidFill>
                  <a:srgbClr val="000000"/>
                </a:solidFill>
              </a:rPr>
              <a:t>Regulation of calcium flux</a:t>
            </a:r>
          </a:p>
          <a:p>
            <a:r>
              <a:rPr lang="en-US" sz="3200" dirty="0">
                <a:solidFill>
                  <a:srgbClr val="000000"/>
                </a:solidFill>
              </a:rPr>
              <a:t>Multiple components are used in other signaling pathways</a:t>
            </a:r>
          </a:p>
          <a:p>
            <a:pPr lvl="1"/>
            <a:r>
              <a:rPr lang="en-US" sz="2800" dirty="0">
                <a:solidFill>
                  <a:srgbClr val="000000"/>
                </a:solidFill>
              </a:rPr>
              <a:t>GAB1-SHP2</a:t>
            </a:r>
          </a:p>
          <a:p>
            <a:pPr lvl="1"/>
            <a:r>
              <a:rPr lang="en-US" sz="2800" dirty="0">
                <a:solidFill>
                  <a:srgbClr val="000000"/>
                </a:solidFill>
              </a:rPr>
              <a:t>GRB2-SOS</a:t>
            </a:r>
          </a:p>
          <a:p>
            <a:pPr lvl="1"/>
            <a:r>
              <a:rPr lang="en-US" sz="2800" dirty="0">
                <a:solidFill>
                  <a:srgbClr val="000000"/>
                </a:solidFill>
              </a:rPr>
              <a:t>MAPK cascade</a:t>
            </a:r>
          </a:p>
        </p:txBody>
      </p:sp>
    </p:spTree>
    <p:extLst>
      <p:ext uri="{BB962C8B-B14F-4D97-AF65-F5344CB8AC3E}">
        <p14:creationId xmlns:p14="http://schemas.microsoft.com/office/powerpoint/2010/main" val="422275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6241B4-B260-C376-D3B6-971DDF39F12D}"/>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
        <p:nvSpPr>
          <p:cNvPr id="3" name="Title 2">
            <a:extLst>
              <a:ext uri="{FF2B5EF4-FFF2-40B4-BE49-F238E27FC236}">
                <a16:creationId xmlns:a16="http://schemas.microsoft.com/office/drawing/2014/main" id="{E774A197-3CE3-3A68-22EE-5AC45E89A329}"/>
              </a:ext>
            </a:extLst>
          </p:cNvPr>
          <p:cNvSpPr>
            <a:spLocks noGrp="1"/>
          </p:cNvSpPr>
          <p:nvPr>
            <p:ph type="title"/>
          </p:nvPr>
        </p:nvSpPr>
        <p:spPr/>
        <p:txBody>
          <a:bodyPr/>
          <a:lstStyle/>
          <a:p>
            <a:r>
              <a:rPr lang="en-US" dirty="0"/>
              <a:t>Identification of biochemical processes that confer low ‘retroactivity’</a:t>
            </a:r>
          </a:p>
        </p:txBody>
      </p:sp>
      <p:sp>
        <p:nvSpPr>
          <p:cNvPr id="6" name="TextBox 5">
            <a:extLst>
              <a:ext uri="{FF2B5EF4-FFF2-40B4-BE49-F238E27FC236}">
                <a16:creationId xmlns:a16="http://schemas.microsoft.com/office/drawing/2014/main" id="{611573BA-29F6-85BA-869F-38021A2552E6}"/>
              </a:ext>
            </a:extLst>
          </p:cNvPr>
          <p:cNvSpPr txBox="1"/>
          <p:nvPr/>
        </p:nvSpPr>
        <p:spPr>
          <a:xfrm>
            <a:off x="2078182" y="2969911"/>
            <a:ext cx="3068152" cy="3108543"/>
          </a:xfrm>
          <a:prstGeom prst="rect">
            <a:avLst/>
          </a:prstGeom>
          <a:noFill/>
        </p:spPr>
        <p:txBody>
          <a:bodyPr wrap="square" rtlCol="0">
            <a:spAutoFit/>
          </a:bodyPr>
          <a:lstStyle/>
          <a:p>
            <a:r>
              <a:rPr lang="en-US" sz="2800" dirty="0">
                <a:solidFill>
                  <a:srgbClr val="000000"/>
                </a:solidFill>
              </a:rPr>
              <a:t>These boundaries can be identified within pathways by kinetic, biochemical and protein-interaction experiments</a:t>
            </a:r>
          </a:p>
        </p:txBody>
      </p:sp>
      <p:pic>
        <p:nvPicPr>
          <p:cNvPr id="4" name="Picture 3">
            <a:extLst>
              <a:ext uri="{FF2B5EF4-FFF2-40B4-BE49-F238E27FC236}">
                <a16:creationId xmlns:a16="http://schemas.microsoft.com/office/drawing/2014/main" id="{725946D2-89F3-994F-445A-E487AE8048F2}"/>
              </a:ext>
            </a:extLst>
          </p:cNvPr>
          <p:cNvPicPr>
            <a:picLocks noChangeAspect="1"/>
          </p:cNvPicPr>
          <p:nvPr/>
        </p:nvPicPr>
        <p:blipFill>
          <a:blip r:embed="rId3"/>
          <a:stretch>
            <a:fillRect/>
          </a:stretch>
        </p:blipFill>
        <p:spPr>
          <a:xfrm>
            <a:off x="5690440" y="1704750"/>
            <a:ext cx="7284027" cy="5944811"/>
          </a:xfrm>
          <a:prstGeom prst="rect">
            <a:avLst/>
          </a:prstGeom>
        </p:spPr>
      </p:pic>
    </p:spTree>
    <p:extLst>
      <p:ext uri="{BB962C8B-B14F-4D97-AF65-F5344CB8AC3E}">
        <p14:creationId xmlns:p14="http://schemas.microsoft.com/office/powerpoint/2010/main" val="6637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773A97-7AE9-2867-D477-66EF30211D3E}"/>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3" name="Title 2">
            <a:extLst>
              <a:ext uri="{FF2B5EF4-FFF2-40B4-BE49-F238E27FC236}">
                <a16:creationId xmlns:a16="http://schemas.microsoft.com/office/drawing/2014/main" id="{02610633-E2A6-E550-69AF-E3097B992FCF}"/>
              </a:ext>
            </a:extLst>
          </p:cNvPr>
          <p:cNvSpPr>
            <a:spLocks noGrp="1"/>
          </p:cNvSpPr>
          <p:nvPr>
            <p:ph type="title"/>
          </p:nvPr>
        </p:nvSpPr>
        <p:spPr/>
        <p:txBody>
          <a:bodyPr/>
          <a:lstStyle/>
          <a:p>
            <a:r>
              <a:rPr lang="en-US" dirty="0"/>
              <a:t>We used </a:t>
            </a:r>
            <a:r>
              <a:rPr lang="en-US" dirty="0" err="1"/>
              <a:t>phosphoproteomics</a:t>
            </a:r>
            <a:r>
              <a:rPr lang="en-US" dirty="0"/>
              <a:t> to identify dynamic flow of information through the EGFR network</a:t>
            </a:r>
          </a:p>
        </p:txBody>
      </p:sp>
      <p:sp>
        <p:nvSpPr>
          <p:cNvPr id="4" name="Content Placeholder 3">
            <a:extLst>
              <a:ext uri="{FF2B5EF4-FFF2-40B4-BE49-F238E27FC236}">
                <a16:creationId xmlns:a16="http://schemas.microsoft.com/office/drawing/2014/main" id="{8D2FB800-B270-1EA0-B79A-49CDE47CDAEF}"/>
              </a:ext>
            </a:extLst>
          </p:cNvPr>
          <p:cNvSpPr>
            <a:spLocks noGrp="1"/>
          </p:cNvSpPr>
          <p:nvPr>
            <p:ph sz="quarter" idx="20"/>
          </p:nvPr>
        </p:nvSpPr>
        <p:spPr>
          <a:xfrm>
            <a:off x="1371600" y="2133600"/>
            <a:ext cx="12801600" cy="5410200"/>
          </a:xfrm>
        </p:spPr>
        <p:txBody>
          <a:bodyPr/>
          <a:lstStyle/>
          <a:p>
            <a:r>
              <a:rPr lang="en-US" sz="3200" dirty="0"/>
              <a:t>The EGFR pathway is kinase-driven and thus changes in protein phosphorylation should reflect information flow</a:t>
            </a:r>
          </a:p>
          <a:p>
            <a:r>
              <a:rPr lang="en-US" sz="3200" dirty="0"/>
              <a:t>Use ELISA and imaging assays to measure non-phosphorylated nodes (e.g., RAS activation).</a:t>
            </a:r>
          </a:p>
          <a:p>
            <a:r>
              <a:rPr lang="en-US" sz="3200" dirty="0"/>
              <a:t>Precisely define relationship between EGF dose, treatment time and downstream signaling events</a:t>
            </a:r>
          </a:p>
          <a:p>
            <a:r>
              <a:rPr lang="en-US" sz="3200" dirty="0"/>
              <a:t>Integrate the proteomics data with previous data on protein characteristics and functions</a:t>
            </a:r>
          </a:p>
          <a:p>
            <a:r>
              <a:rPr lang="en-US" sz="3200" dirty="0"/>
              <a:t>Identify important signaling nodes and their relationships</a:t>
            </a:r>
          </a:p>
          <a:p>
            <a:pPr marL="0" indent="0">
              <a:buNone/>
            </a:pPr>
            <a:endParaRPr lang="en-US" sz="3200" dirty="0"/>
          </a:p>
        </p:txBody>
      </p:sp>
    </p:spTree>
    <p:extLst>
      <p:ext uri="{BB962C8B-B14F-4D97-AF65-F5344CB8AC3E}">
        <p14:creationId xmlns:p14="http://schemas.microsoft.com/office/powerpoint/2010/main" val="178175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9A307-3E64-8C96-B01B-EE4760CB0C46}"/>
              </a:ext>
            </a:extLst>
          </p:cNvPr>
          <p:cNvSpPr>
            <a:spLocks noGrp="1"/>
          </p:cNvSpPr>
          <p:nvPr>
            <p:ph type="sldNum" sz="quarter" idx="12"/>
          </p:nvPr>
        </p:nvSpPr>
        <p:spPr/>
        <p:txBody>
          <a:bodyPr/>
          <a:lstStyle/>
          <a:p>
            <a:fld id="{FE7A4BB3-E848-5A44-82DF-322201952CD8}" type="slidenum">
              <a:rPr lang="en-US" smtClean="0"/>
              <a:pPr/>
              <a:t>13</a:t>
            </a:fld>
            <a:endParaRPr lang="en-US" dirty="0"/>
          </a:p>
        </p:txBody>
      </p:sp>
      <p:sp>
        <p:nvSpPr>
          <p:cNvPr id="3" name="Title 2">
            <a:extLst>
              <a:ext uri="{FF2B5EF4-FFF2-40B4-BE49-F238E27FC236}">
                <a16:creationId xmlns:a16="http://schemas.microsoft.com/office/drawing/2014/main" id="{8BD00AE2-9E54-7B80-90DA-40978F414CEB}"/>
              </a:ext>
            </a:extLst>
          </p:cNvPr>
          <p:cNvSpPr>
            <a:spLocks noGrp="1"/>
          </p:cNvSpPr>
          <p:nvPr>
            <p:ph type="title"/>
          </p:nvPr>
        </p:nvSpPr>
        <p:spPr>
          <a:xfrm>
            <a:off x="1402239" y="2445769"/>
            <a:ext cx="2981227" cy="2414562"/>
          </a:xfrm>
        </p:spPr>
        <p:txBody>
          <a:bodyPr/>
          <a:lstStyle/>
          <a:p>
            <a:r>
              <a:rPr lang="en-US" dirty="0"/>
              <a:t>Experimental design and data analysis workflow</a:t>
            </a:r>
          </a:p>
        </p:txBody>
      </p:sp>
      <p:pic>
        <p:nvPicPr>
          <p:cNvPr id="5" name="Picture 4">
            <a:extLst>
              <a:ext uri="{FF2B5EF4-FFF2-40B4-BE49-F238E27FC236}">
                <a16:creationId xmlns:a16="http://schemas.microsoft.com/office/drawing/2014/main" id="{85DF2246-9B13-71E4-1415-DFE7D563D185}"/>
              </a:ext>
            </a:extLst>
          </p:cNvPr>
          <p:cNvPicPr>
            <a:picLocks noChangeAspect="1"/>
          </p:cNvPicPr>
          <p:nvPr/>
        </p:nvPicPr>
        <p:blipFill>
          <a:blip r:embed="rId2"/>
          <a:stretch>
            <a:fillRect/>
          </a:stretch>
        </p:blipFill>
        <p:spPr>
          <a:xfrm>
            <a:off x="4282078" y="5774759"/>
            <a:ext cx="9712218" cy="1695523"/>
          </a:xfrm>
          <a:prstGeom prst="rect">
            <a:avLst/>
          </a:prstGeom>
        </p:spPr>
      </p:pic>
      <p:pic>
        <p:nvPicPr>
          <p:cNvPr id="4" name="Picture 3">
            <a:extLst>
              <a:ext uri="{FF2B5EF4-FFF2-40B4-BE49-F238E27FC236}">
                <a16:creationId xmlns:a16="http://schemas.microsoft.com/office/drawing/2014/main" id="{1FEAE843-4CA2-E261-F63C-C9D060448291}"/>
              </a:ext>
            </a:extLst>
          </p:cNvPr>
          <p:cNvPicPr>
            <a:picLocks noChangeAspect="1"/>
          </p:cNvPicPr>
          <p:nvPr/>
        </p:nvPicPr>
        <p:blipFill>
          <a:blip r:embed="rId3"/>
          <a:stretch>
            <a:fillRect/>
          </a:stretch>
        </p:blipFill>
        <p:spPr>
          <a:xfrm>
            <a:off x="4988631" y="494487"/>
            <a:ext cx="8705356" cy="4847055"/>
          </a:xfrm>
          <a:prstGeom prst="rect">
            <a:avLst/>
          </a:prstGeom>
        </p:spPr>
      </p:pic>
    </p:spTree>
    <p:extLst>
      <p:ext uri="{BB962C8B-B14F-4D97-AF65-F5344CB8AC3E}">
        <p14:creationId xmlns:p14="http://schemas.microsoft.com/office/powerpoint/2010/main" val="272926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FE3295-5AB8-C479-EF50-6FCCB716C63B}"/>
              </a:ext>
            </a:extLst>
          </p:cNvPr>
          <p:cNvSpPr>
            <a:spLocks noGrp="1"/>
          </p:cNvSpPr>
          <p:nvPr>
            <p:ph type="sldNum" sz="quarter" idx="12"/>
          </p:nvPr>
        </p:nvSpPr>
        <p:spPr/>
        <p:txBody>
          <a:bodyPr/>
          <a:lstStyle/>
          <a:p>
            <a:fld id="{FE7A4BB3-E848-5A44-82DF-322201952CD8}" type="slidenum">
              <a:rPr lang="en-US" smtClean="0"/>
              <a:pPr/>
              <a:t>14</a:t>
            </a:fld>
            <a:endParaRPr lang="en-US" dirty="0"/>
          </a:p>
        </p:txBody>
      </p:sp>
      <p:sp>
        <p:nvSpPr>
          <p:cNvPr id="3" name="Title 2">
            <a:extLst>
              <a:ext uri="{FF2B5EF4-FFF2-40B4-BE49-F238E27FC236}">
                <a16:creationId xmlns:a16="http://schemas.microsoft.com/office/drawing/2014/main" id="{F20BA3B0-9D8C-4131-6C93-472C51F0ED84}"/>
              </a:ext>
            </a:extLst>
          </p:cNvPr>
          <p:cNvSpPr>
            <a:spLocks noGrp="1"/>
          </p:cNvSpPr>
          <p:nvPr>
            <p:ph type="title"/>
          </p:nvPr>
        </p:nvSpPr>
        <p:spPr>
          <a:xfrm>
            <a:off x="3200400" y="270933"/>
            <a:ext cx="10972800" cy="879137"/>
          </a:xfrm>
        </p:spPr>
        <p:txBody>
          <a:bodyPr/>
          <a:lstStyle/>
          <a:p>
            <a:r>
              <a:rPr lang="en-US" dirty="0"/>
              <a:t>Proteomics-phosphoproteomics workflow</a:t>
            </a:r>
          </a:p>
        </p:txBody>
      </p:sp>
      <p:pic>
        <p:nvPicPr>
          <p:cNvPr id="6" name="Content Placeholder 5">
            <a:extLst>
              <a:ext uri="{FF2B5EF4-FFF2-40B4-BE49-F238E27FC236}">
                <a16:creationId xmlns:a16="http://schemas.microsoft.com/office/drawing/2014/main" id="{1B95CD66-9C3A-C8C0-E13A-E3F2A6FE0D16}"/>
              </a:ext>
            </a:extLst>
          </p:cNvPr>
          <p:cNvPicPr>
            <a:picLocks noGrp="1" noChangeAspect="1"/>
          </p:cNvPicPr>
          <p:nvPr>
            <p:ph sz="quarter" idx="20"/>
          </p:nvPr>
        </p:nvPicPr>
        <p:blipFill>
          <a:blip r:embed="rId2"/>
          <a:stretch>
            <a:fillRect/>
          </a:stretch>
        </p:blipFill>
        <p:spPr>
          <a:xfrm>
            <a:off x="3102429" y="1804161"/>
            <a:ext cx="9378660" cy="5968239"/>
          </a:xfrm>
        </p:spPr>
      </p:pic>
    </p:spTree>
    <p:extLst>
      <p:ext uri="{BB962C8B-B14F-4D97-AF65-F5344CB8AC3E}">
        <p14:creationId xmlns:p14="http://schemas.microsoft.com/office/powerpoint/2010/main" val="48493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69E330-2EB2-8A9F-BE8B-BDC06346828C}"/>
              </a:ext>
            </a:extLst>
          </p:cNvPr>
          <p:cNvSpPr>
            <a:spLocks noGrp="1"/>
          </p:cNvSpPr>
          <p:nvPr>
            <p:ph type="sldNum" sz="quarter" idx="12"/>
          </p:nvPr>
        </p:nvSpPr>
        <p:spPr/>
        <p:txBody>
          <a:bodyPr/>
          <a:lstStyle/>
          <a:p>
            <a:fld id="{FE7A4BB3-E848-5A44-82DF-322201952CD8}" type="slidenum">
              <a:rPr lang="en-US" smtClean="0"/>
              <a:pPr/>
              <a:t>15</a:t>
            </a:fld>
            <a:endParaRPr lang="en-US" dirty="0"/>
          </a:p>
        </p:txBody>
      </p:sp>
      <p:sp>
        <p:nvSpPr>
          <p:cNvPr id="3" name="Title 2">
            <a:extLst>
              <a:ext uri="{FF2B5EF4-FFF2-40B4-BE49-F238E27FC236}">
                <a16:creationId xmlns:a16="http://schemas.microsoft.com/office/drawing/2014/main" id="{32020127-1A2A-50AD-727B-461D57B0AB65}"/>
              </a:ext>
            </a:extLst>
          </p:cNvPr>
          <p:cNvSpPr>
            <a:spLocks noGrp="1"/>
          </p:cNvSpPr>
          <p:nvPr>
            <p:ph type="title"/>
          </p:nvPr>
        </p:nvSpPr>
        <p:spPr/>
        <p:txBody>
          <a:bodyPr/>
          <a:lstStyle/>
          <a:p>
            <a:r>
              <a:rPr lang="en-US" sz="4000" dirty="0"/>
              <a:t>General results</a:t>
            </a:r>
          </a:p>
        </p:txBody>
      </p:sp>
      <p:sp>
        <p:nvSpPr>
          <p:cNvPr id="4" name="Content Placeholder 3">
            <a:extLst>
              <a:ext uri="{FF2B5EF4-FFF2-40B4-BE49-F238E27FC236}">
                <a16:creationId xmlns:a16="http://schemas.microsoft.com/office/drawing/2014/main" id="{CF65F176-5C21-452E-D18D-9433DA71A39F}"/>
              </a:ext>
            </a:extLst>
          </p:cNvPr>
          <p:cNvSpPr>
            <a:spLocks noGrp="1"/>
          </p:cNvSpPr>
          <p:nvPr>
            <p:ph sz="quarter" idx="20"/>
          </p:nvPr>
        </p:nvSpPr>
        <p:spPr>
          <a:xfrm>
            <a:off x="2303813" y="2057399"/>
            <a:ext cx="10972800" cy="5486401"/>
          </a:xfrm>
        </p:spPr>
        <p:txBody>
          <a:bodyPr/>
          <a:lstStyle/>
          <a:p>
            <a:r>
              <a:rPr lang="en-US" sz="3200" dirty="0">
                <a:solidFill>
                  <a:srgbClr val="000000"/>
                </a:solidFill>
              </a:rPr>
              <a:t>Detected 9468 proteins of which 8148 could be quantified</a:t>
            </a:r>
          </a:p>
          <a:p>
            <a:r>
              <a:rPr lang="en-US" sz="3200" dirty="0">
                <a:solidFill>
                  <a:srgbClr val="000000"/>
                </a:solidFill>
              </a:rPr>
              <a:t>Identified 42,314 phosphorylation sites from 6353 proteins</a:t>
            </a:r>
          </a:p>
          <a:p>
            <a:r>
              <a:rPr lang="en-US" sz="3200" dirty="0">
                <a:solidFill>
                  <a:srgbClr val="000000"/>
                </a:solidFill>
              </a:rPr>
              <a:t>35,629 were on serine, 6,294 were on threonine and 1,892 were on tyrosine residues</a:t>
            </a:r>
          </a:p>
          <a:p>
            <a:r>
              <a:rPr lang="en-US" sz="3200" dirty="0">
                <a:solidFill>
                  <a:srgbClr val="000000"/>
                </a:solidFill>
              </a:rPr>
              <a:t>Total of 4,126 sites showed at least a 2-fold change in intensity in at least one experiment</a:t>
            </a:r>
          </a:p>
          <a:p>
            <a:r>
              <a:rPr lang="en-US" sz="3200" dirty="0">
                <a:solidFill>
                  <a:srgbClr val="000000"/>
                </a:solidFill>
              </a:rPr>
              <a:t>184 sites showed at least a 2-fold change in intensity in all samples</a:t>
            </a:r>
          </a:p>
          <a:p>
            <a:r>
              <a:rPr lang="en-US" sz="3200" dirty="0">
                <a:solidFill>
                  <a:srgbClr val="000000"/>
                </a:solidFill>
              </a:rPr>
              <a:t>Approximately 60-90% of the changes in phosphorylation were downstream of MAPK/ERK</a:t>
            </a:r>
          </a:p>
          <a:p>
            <a:endParaRPr lang="en-US" sz="3200" dirty="0">
              <a:solidFill>
                <a:srgbClr val="000000"/>
              </a:solidFill>
            </a:endParaRPr>
          </a:p>
        </p:txBody>
      </p:sp>
    </p:spTree>
    <p:extLst>
      <p:ext uri="{BB962C8B-B14F-4D97-AF65-F5344CB8AC3E}">
        <p14:creationId xmlns:p14="http://schemas.microsoft.com/office/powerpoint/2010/main" val="288761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050584-816D-7294-325A-D71F231AB640}"/>
              </a:ext>
            </a:extLst>
          </p:cNvPr>
          <p:cNvSpPr>
            <a:spLocks noGrp="1"/>
          </p:cNvSpPr>
          <p:nvPr>
            <p:ph type="sldNum" sz="quarter" idx="12"/>
          </p:nvPr>
        </p:nvSpPr>
        <p:spPr/>
        <p:txBody>
          <a:bodyPr/>
          <a:lstStyle/>
          <a:p>
            <a:fld id="{FE7A4BB3-E848-5A44-82DF-322201952CD8}" type="slidenum">
              <a:rPr lang="en-US" smtClean="0"/>
              <a:pPr/>
              <a:t>16</a:t>
            </a:fld>
            <a:endParaRPr lang="en-US" dirty="0"/>
          </a:p>
        </p:txBody>
      </p:sp>
      <p:sp>
        <p:nvSpPr>
          <p:cNvPr id="8" name="Title 7">
            <a:extLst>
              <a:ext uri="{FF2B5EF4-FFF2-40B4-BE49-F238E27FC236}">
                <a16:creationId xmlns:a16="http://schemas.microsoft.com/office/drawing/2014/main" id="{1787C434-32A1-207F-CCEB-E4DC386CD413}"/>
              </a:ext>
            </a:extLst>
          </p:cNvPr>
          <p:cNvSpPr>
            <a:spLocks noGrp="1"/>
          </p:cNvSpPr>
          <p:nvPr>
            <p:ph type="title"/>
          </p:nvPr>
        </p:nvSpPr>
        <p:spPr>
          <a:xfrm>
            <a:off x="2725288" y="353505"/>
            <a:ext cx="11722231" cy="643467"/>
          </a:xfrm>
        </p:spPr>
        <p:txBody>
          <a:bodyPr/>
          <a:lstStyle/>
          <a:p>
            <a:r>
              <a:rPr lang="en-US" dirty="0"/>
              <a:t>Activation of the EGFR pathway by </a:t>
            </a:r>
            <a:r>
              <a:rPr lang="en-US" dirty="0" err="1"/>
              <a:t>phosphoryation</a:t>
            </a:r>
            <a:endParaRPr lang="en-US" dirty="0"/>
          </a:p>
        </p:txBody>
      </p:sp>
      <p:pic>
        <p:nvPicPr>
          <p:cNvPr id="5" name="Picture 4">
            <a:extLst>
              <a:ext uri="{FF2B5EF4-FFF2-40B4-BE49-F238E27FC236}">
                <a16:creationId xmlns:a16="http://schemas.microsoft.com/office/drawing/2014/main" id="{86EE8230-3F49-6186-E247-591BABCC9BAF}"/>
              </a:ext>
            </a:extLst>
          </p:cNvPr>
          <p:cNvPicPr>
            <a:picLocks noChangeAspect="1"/>
          </p:cNvPicPr>
          <p:nvPr/>
        </p:nvPicPr>
        <p:blipFill>
          <a:blip r:embed="rId2"/>
          <a:stretch>
            <a:fillRect/>
          </a:stretch>
        </p:blipFill>
        <p:spPr>
          <a:xfrm>
            <a:off x="2939369" y="1557589"/>
            <a:ext cx="2357378" cy="6116440"/>
          </a:xfrm>
          <a:prstGeom prst="rect">
            <a:avLst/>
          </a:prstGeom>
        </p:spPr>
      </p:pic>
      <p:pic>
        <p:nvPicPr>
          <p:cNvPr id="7" name="Picture 6">
            <a:extLst>
              <a:ext uri="{FF2B5EF4-FFF2-40B4-BE49-F238E27FC236}">
                <a16:creationId xmlns:a16="http://schemas.microsoft.com/office/drawing/2014/main" id="{5005C515-BF52-768A-2144-1C242772BD67}"/>
              </a:ext>
            </a:extLst>
          </p:cNvPr>
          <p:cNvPicPr>
            <a:picLocks noChangeAspect="1"/>
          </p:cNvPicPr>
          <p:nvPr/>
        </p:nvPicPr>
        <p:blipFill>
          <a:blip r:embed="rId3"/>
          <a:stretch>
            <a:fillRect/>
          </a:stretch>
        </p:blipFill>
        <p:spPr>
          <a:xfrm>
            <a:off x="9857930" y="1634005"/>
            <a:ext cx="2431680" cy="6016849"/>
          </a:xfrm>
          <a:prstGeom prst="rect">
            <a:avLst/>
          </a:prstGeom>
        </p:spPr>
      </p:pic>
      <p:pic>
        <p:nvPicPr>
          <p:cNvPr id="11" name="Picture 10">
            <a:extLst>
              <a:ext uri="{FF2B5EF4-FFF2-40B4-BE49-F238E27FC236}">
                <a16:creationId xmlns:a16="http://schemas.microsoft.com/office/drawing/2014/main" id="{D8FADA3B-44F6-8F51-2AFD-B352E804CC84}"/>
              </a:ext>
            </a:extLst>
          </p:cNvPr>
          <p:cNvPicPr>
            <a:picLocks noChangeAspect="1"/>
          </p:cNvPicPr>
          <p:nvPr/>
        </p:nvPicPr>
        <p:blipFill>
          <a:blip r:embed="rId4"/>
          <a:stretch>
            <a:fillRect/>
          </a:stretch>
        </p:blipFill>
        <p:spPr>
          <a:xfrm>
            <a:off x="6219482" y="1557589"/>
            <a:ext cx="2419312" cy="5971719"/>
          </a:xfrm>
          <a:prstGeom prst="rect">
            <a:avLst/>
          </a:prstGeom>
        </p:spPr>
      </p:pic>
      <p:sp>
        <p:nvSpPr>
          <p:cNvPr id="4" name="TextBox 3">
            <a:extLst>
              <a:ext uri="{FF2B5EF4-FFF2-40B4-BE49-F238E27FC236}">
                <a16:creationId xmlns:a16="http://schemas.microsoft.com/office/drawing/2014/main" id="{6D734C17-C4A0-9B95-06AD-41BF365D27C9}"/>
              </a:ext>
            </a:extLst>
          </p:cNvPr>
          <p:cNvSpPr txBox="1"/>
          <p:nvPr/>
        </p:nvSpPr>
        <p:spPr>
          <a:xfrm>
            <a:off x="1267097" y="7772400"/>
            <a:ext cx="12727199" cy="369332"/>
          </a:xfrm>
          <a:prstGeom prst="rect">
            <a:avLst/>
          </a:prstGeom>
          <a:noFill/>
        </p:spPr>
        <p:txBody>
          <a:bodyPr wrap="square" rtlCol="0">
            <a:spAutoFit/>
          </a:bodyPr>
          <a:lstStyle/>
          <a:p>
            <a:r>
              <a:rPr lang="en-US" sz="1800" i="1" dirty="0">
                <a:solidFill>
                  <a:srgbClr val="000000"/>
                </a:solidFill>
              </a:rPr>
              <a:t>Song et al., </a:t>
            </a:r>
            <a:r>
              <a:rPr lang="en-US" sz="1800" i="1" dirty="0" err="1">
                <a:solidFill>
                  <a:srgbClr val="000000"/>
                </a:solidFill>
              </a:rPr>
              <a:t>BioRxiv</a:t>
            </a:r>
            <a:r>
              <a:rPr lang="en-US" sz="1800" i="1" dirty="0">
                <a:solidFill>
                  <a:srgbClr val="000000"/>
                </a:solidFill>
              </a:rPr>
              <a:t> (2023) </a:t>
            </a:r>
            <a:r>
              <a:rPr lang="en-US" sz="1800" i="1" u="none" strike="noStrike" dirty="0">
                <a:solidFill>
                  <a:srgbClr val="000000"/>
                </a:solidFill>
                <a:effectLst/>
                <a:latin typeface="GillSansRegular"/>
              </a:rPr>
              <a:t>A </a:t>
            </a:r>
            <a:r>
              <a:rPr lang="en-US" sz="1800" i="1" u="none" strike="noStrike" dirty="0" err="1">
                <a:solidFill>
                  <a:srgbClr val="000000"/>
                </a:solidFill>
                <a:effectLst/>
                <a:latin typeface="GillSansRegular"/>
              </a:rPr>
              <a:t>Phosphoproteomics</a:t>
            </a:r>
            <a:r>
              <a:rPr lang="en-US" sz="1800" i="1" u="none" strike="noStrike" dirty="0">
                <a:solidFill>
                  <a:srgbClr val="000000"/>
                </a:solidFill>
                <a:effectLst/>
                <a:latin typeface="GillSansRegular"/>
              </a:rPr>
              <a:t> Data Resource for Systems-level Modeling of Kinase Signaling Networks</a:t>
            </a:r>
            <a:endParaRPr lang="en-US" sz="2400" dirty="0"/>
          </a:p>
        </p:txBody>
      </p:sp>
    </p:spTree>
    <p:extLst>
      <p:ext uri="{BB962C8B-B14F-4D97-AF65-F5344CB8AC3E}">
        <p14:creationId xmlns:p14="http://schemas.microsoft.com/office/powerpoint/2010/main" val="26781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63A07-A272-9D04-B2DA-CD61E2D41685}"/>
              </a:ext>
            </a:extLst>
          </p:cNvPr>
          <p:cNvSpPr>
            <a:spLocks noGrp="1"/>
          </p:cNvSpPr>
          <p:nvPr>
            <p:ph type="sldNum" sz="quarter" idx="12"/>
          </p:nvPr>
        </p:nvSpPr>
        <p:spPr/>
        <p:txBody>
          <a:bodyPr/>
          <a:lstStyle/>
          <a:p>
            <a:fld id="{FE7A4BB3-E848-5A44-82DF-322201952CD8}" type="slidenum">
              <a:rPr lang="en-US" smtClean="0"/>
              <a:pPr/>
              <a:t>17</a:t>
            </a:fld>
            <a:endParaRPr lang="en-US" dirty="0"/>
          </a:p>
        </p:txBody>
      </p:sp>
      <p:sp>
        <p:nvSpPr>
          <p:cNvPr id="3" name="Title 2">
            <a:extLst>
              <a:ext uri="{FF2B5EF4-FFF2-40B4-BE49-F238E27FC236}">
                <a16:creationId xmlns:a16="http://schemas.microsoft.com/office/drawing/2014/main" id="{730BE989-E28D-9870-A96C-E15FADD6C831}"/>
              </a:ext>
            </a:extLst>
          </p:cNvPr>
          <p:cNvSpPr>
            <a:spLocks noGrp="1"/>
          </p:cNvSpPr>
          <p:nvPr>
            <p:ph type="title"/>
          </p:nvPr>
        </p:nvSpPr>
        <p:spPr>
          <a:xfrm>
            <a:off x="2859842" y="123916"/>
            <a:ext cx="6810001" cy="1310979"/>
          </a:xfrm>
        </p:spPr>
        <p:txBody>
          <a:bodyPr/>
          <a:lstStyle/>
          <a:p>
            <a:r>
              <a:rPr lang="en-US" sz="4000" b="1" dirty="0">
                <a:effectLst/>
                <a:latin typeface="Calibri" panose="020F0502020204030204" pitchFamily="34" charset="0"/>
                <a:ea typeface="Calibri" panose="020F0502020204030204" pitchFamily="34" charset="0"/>
                <a:cs typeface="Times New Roman" panose="02020603050405020304" pitchFamily="18" charset="0"/>
              </a:rPr>
              <a:t>Mapping positive and negative phosphorylation events</a:t>
            </a:r>
            <a:endParaRPr lang="en-US" sz="6600" dirty="0"/>
          </a:p>
        </p:txBody>
      </p:sp>
      <p:pic>
        <p:nvPicPr>
          <p:cNvPr id="5" name="Picture 4">
            <a:extLst>
              <a:ext uri="{FF2B5EF4-FFF2-40B4-BE49-F238E27FC236}">
                <a16:creationId xmlns:a16="http://schemas.microsoft.com/office/drawing/2014/main" id="{6F239A21-5597-68D5-4B3C-5E78CA06EDAA}"/>
              </a:ext>
            </a:extLst>
          </p:cNvPr>
          <p:cNvPicPr>
            <a:picLocks noChangeAspect="1"/>
          </p:cNvPicPr>
          <p:nvPr/>
        </p:nvPicPr>
        <p:blipFill>
          <a:blip r:embed="rId2"/>
          <a:stretch>
            <a:fillRect/>
          </a:stretch>
        </p:blipFill>
        <p:spPr>
          <a:xfrm>
            <a:off x="3463935" y="1434895"/>
            <a:ext cx="5222866" cy="6670790"/>
          </a:xfrm>
          <a:prstGeom prst="rect">
            <a:avLst/>
          </a:prstGeom>
        </p:spPr>
      </p:pic>
      <p:pic>
        <p:nvPicPr>
          <p:cNvPr id="7" name="Picture 6">
            <a:extLst>
              <a:ext uri="{FF2B5EF4-FFF2-40B4-BE49-F238E27FC236}">
                <a16:creationId xmlns:a16="http://schemas.microsoft.com/office/drawing/2014/main" id="{36B748E6-5535-4364-3985-812ADCEA4224}"/>
              </a:ext>
            </a:extLst>
          </p:cNvPr>
          <p:cNvPicPr>
            <a:picLocks noChangeAspect="1"/>
          </p:cNvPicPr>
          <p:nvPr/>
        </p:nvPicPr>
        <p:blipFill>
          <a:blip r:embed="rId3"/>
          <a:stretch>
            <a:fillRect/>
          </a:stretch>
        </p:blipFill>
        <p:spPr>
          <a:xfrm>
            <a:off x="9940834" y="390173"/>
            <a:ext cx="4235694" cy="7618154"/>
          </a:xfrm>
          <a:prstGeom prst="rect">
            <a:avLst/>
          </a:prstGeom>
        </p:spPr>
      </p:pic>
    </p:spTree>
    <p:extLst>
      <p:ext uri="{BB962C8B-B14F-4D97-AF65-F5344CB8AC3E}">
        <p14:creationId xmlns:p14="http://schemas.microsoft.com/office/powerpoint/2010/main" val="64583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20190B-0D5D-8566-74AE-5300D3D3EDE4}"/>
              </a:ext>
            </a:extLst>
          </p:cNvPr>
          <p:cNvSpPr>
            <a:spLocks noGrp="1"/>
          </p:cNvSpPr>
          <p:nvPr>
            <p:ph type="sldNum" sz="quarter" idx="12"/>
          </p:nvPr>
        </p:nvSpPr>
        <p:spPr/>
        <p:txBody>
          <a:bodyPr/>
          <a:lstStyle/>
          <a:p>
            <a:fld id="{FE7A4BB3-E848-5A44-82DF-322201952CD8}" type="slidenum">
              <a:rPr lang="en-US" smtClean="0"/>
              <a:pPr/>
              <a:t>18</a:t>
            </a:fld>
            <a:endParaRPr lang="en-US" dirty="0"/>
          </a:p>
        </p:txBody>
      </p:sp>
      <p:sp>
        <p:nvSpPr>
          <p:cNvPr id="3" name="Title 2">
            <a:extLst>
              <a:ext uri="{FF2B5EF4-FFF2-40B4-BE49-F238E27FC236}">
                <a16:creationId xmlns:a16="http://schemas.microsoft.com/office/drawing/2014/main" id="{F7766943-E921-9680-6CDD-DCA3341BC96F}"/>
              </a:ext>
            </a:extLst>
          </p:cNvPr>
          <p:cNvSpPr>
            <a:spLocks noGrp="1"/>
          </p:cNvSpPr>
          <p:nvPr>
            <p:ph type="title"/>
          </p:nvPr>
        </p:nvSpPr>
        <p:spPr/>
        <p:txBody>
          <a:bodyPr/>
          <a:lstStyle/>
          <a:p>
            <a:r>
              <a:rPr lang="en-US" dirty="0"/>
              <a:t>Parsing the EGFR pathway into modules</a:t>
            </a:r>
          </a:p>
        </p:txBody>
      </p:sp>
      <p:pic>
        <p:nvPicPr>
          <p:cNvPr id="5" name="Picture 4">
            <a:extLst>
              <a:ext uri="{FF2B5EF4-FFF2-40B4-BE49-F238E27FC236}">
                <a16:creationId xmlns:a16="http://schemas.microsoft.com/office/drawing/2014/main" id="{B872EC18-9C27-7A4C-EAC3-6F1A17C12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0" y="2002520"/>
            <a:ext cx="4953000" cy="5873243"/>
          </a:xfrm>
          <a:prstGeom prst="rect">
            <a:avLst/>
          </a:prstGeom>
        </p:spPr>
      </p:pic>
      <p:pic>
        <p:nvPicPr>
          <p:cNvPr id="9" name="Picture 8">
            <a:extLst>
              <a:ext uri="{FF2B5EF4-FFF2-40B4-BE49-F238E27FC236}">
                <a16:creationId xmlns:a16="http://schemas.microsoft.com/office/drawing/2014/main" id="{27F605B7-6679-135C-8F88-6905CA6AF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022" y="2002520"/>
            <a:ext cx="4029862" cy="5956147"/>
          </a:xfrm>
          <a:prstGeom prst="rect">
            <a:avLst/>
          </a:prstGeom>
        </p:spPr>
      </p:pic>
    </p:spTree>
    <p:extLst>
      <p:ext uri="{BB962C8B-B14F-4D97-AF65-F5344CB8AC3E}">
        <p14:creationId xmlns:p14="http://schemas.microsoft.com/office/powerpoint/2010/main" val="210789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1A6F8A-BEF1-00FF-453C-6941B6EAFA39}"/>
              </a:ext>
            </a:extLst>
          </p:cNvPr>
          <p:cNvSpPr>
            <a:spLocks noGrp="1"/>
          </p:cNvSpPr>
          <p:nvPr>
            <p:ph type="sldNum" sz="quarter" idx="12"/>
          </p:nvPr>
        </p:nvSpPr>
        <p:spPr/>
        <p:txBody>
          <a:bodyPr/>
          <a:lstStyle/>
          <a:p>
            <a:fld id="{FE7A4BB3-E848-5A44-82DF-322201952CD8}" type="slidenum">
              <a:rPr lang="en-US" smtClean="0"/>
              <a:pPr/>
              <a:t>19</a:t>
            </a:fld>
            <a:endParaRPr lang="en-US" dirty="0"/>
          </a:p>
        </p:txBody>
      </p:sp>
      <p:sp>
        <p:nvSpPr>
          <p:cNvPr id="3" name="Title 2">
            <a:extLst>
              <a:ext uri="{FF2B5EF4-FFF2-40B4-BE49-F238E27FC236}">
                <a16:creationId xmlns:a16="http://schemas.microsoft.com/office/drawing/2014/main" id="{2A9C283D-52D0-4DB9-804F-25D13F8396CC}"/>
              </a:ext>
            </a:extLst>
          </p:cNvPr>
          <p:cNvSpPr>
            <a:spLocks noGrp="1"/>
          </p:cNvSpPr>
          <p:nvPr>
            <p:ph type="title"/>
          </p:nvPr>
        </p:nvSpPr>
        <p:spPr>
          <a:xfrm>
            <a:off x="3200400" y="270933"/>
            <a:ext cx="10972800" cy="1059103"/>
          </a:xfrm>
        </p:spPr>
        <p:txBody>
          <a:bodyPr/>
          <a:lstStyle/>
          <a:p>
            <a:pPr algn="ctr"/>
            <a:r>
              <a:rPr lang="en-US" dirty="0"/>
              <a:t>Modules are basis of kinetic reactions</a:t>
            </a:r>
          </a:p>
        </p:txBody>
      </p:sp>
      <p:pic>
        <p:nvPicPr>
          <p:cNvPr id="5" name="Picture 4">
            <a:extLst>
              <a:ext uri="{FF2B5EF4-FFF2-40B4-BE49-F238E27FC236}">
                <a16:creationId xmlns:a16="http://schemas.microsoft.com/office/drawing/2014/main" id="{18D43894-CB64-5EF0-1346-6EC05C33C2E1}"/>
              </a:ext>
            </a:extLst>
          </p:cNvPr>
          <p:cNvPicPr>
            <a:picLocks noChangeAspect="1"/>
          </p:cNvPicPr>
          <p:nvPr/>
        </p:nvPicPr>
        <p:blipFill>
          <a:blip r:embed="rId2"/>
          <a:stretch>
            <a:fillRect/>
          </a:stretch>
        </p:blipFill>
        <p:spPr>
          <a:xfrm>
            <a:off x="3017520" y="1878202"/>
            <a:ext cx="3399104" cy="5825618"/>
          </a:xfrm>
          <a:prstGeom prst="rect">
            <a:avLst/>
          </a:prstGeom>
        </p:spPr>
      </p:pic>
      <p:pic>
        <p:nvPicPr>
          <p:cNvPr id="7" name="Picture 6">
            <a:extLst>
              <a:ext uri="{FF2B5EF4-FFF2-40B4-BE49-F238E27FC236}">
                <a16:creationId xmlns:a16="http://schemas.microsoft.com/office/drawing/2014/main" id="{3FB9A339-8BA1-DFF4-AF01-D43C8636BD80}"/>
              </a:ext>
            </a:extLst>
          </p:cNvPr>
          <p:cNvPicPr>
            <a:picLocks noChangeAspect="1"/>
          </p:cNvPicPr>
          <p:nvPr/>
        </p:nvPicPr>
        <p:blipFill>
          <a:blip r:embed="rId3"/>
          <a:stretch>
            <a:fillRect/>
          </a:stretch>
        </p:blipFill>
        <p:spPr>
          <a:xfrm>
            <a:off x="7091680" y="1878202"/>
            <a:ext cx="6068060" cy="2539496"/>
          </a:xfrm>
          <a:prstGeom prst="rect">
            <a:avLst/>
          </a:prstGeom>
        </p:spPr>
      </p:pic>
      <p:pic>
        <p:nvPicPr>
          <p:cNvPr id="4" name="Picture 3">
            <a:extLst>
              <a:ext uri="{FF2B5EF4-FFF2-40B4-BE49-F238E27FC236}">
                <a16:creationId xmlns:a16="http://schemas.microsoft.com/office/drawing/2014/main" id="{FEDC3C76-CD06-B4FE-74AE-E5FE1A0761B0}"/>
              </a:ext>
            </a:extLst>
          </p:cNvPr>
          <p:cNvPicPr>
            <a:picLocks noChangeAspect="1"/>
          </p:cNvPicPr>
          <p:nvPr/>
        </p:nvPicPr>
        <p:blipFill>
          <a:blip r:embed="rId4"/>
          <a:stretch>
            <a:fillRect/>
          </a:stretch>
        </p:blipFill>
        <p:spPr>
          <a:xfrm>
            <a:off x="6623626" y="4738426"/>
            <a:ext cx="6536114" cy="3152031"/>
          </a:xfrm>
          <a:prstGeom prst="rect">
            <a:avLst/>
          </a:prstGeom>
        </p:spPr>
      </p:pic>
    </p:spTree>
    <p:extLst>
      <p:ext uri="{BB962C8B-B14F-4D97-AF65-F5344CB8AC3E}">
        <p14:creationId xmlns:p14="http://schemas.microsoft.com/office/powerpoint/2010/main" val="291999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FC3446-7484-4D57-163E-336CCD9FB357}"/>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3" name="Title 2">
            <a:extLst>
              <a:ext uri="{FF2B5EF4-FFF2-40B4-BE49-F238E27FC236}">
                <a16:creationId xmlns:a16="http://schemas.microsoft.com/office/drawing/2014/main" id="{9186327C-4AAF-4416-BC16-31E49A6D6F4D}"/>
              </a:ext>
            </a:extLst>
          </p:cNvPr>
          <p:cNvSpPr>
            <a:spLocks noGrp="1"/>
          </p:cNvSpPr>
          <p:nvPr>
            <p:ph type="title"/>
          </p:nvPr>
        </p:nvSpPr>
        <p:spPr/>
        <p:txBody>
          <a:bodyPr/>
          <a:lstStyle/>
          <a:p>
            <a:r>
              <a:rPr lang="en-US" sz="4400" dirty="0"/>
              <a:t>Overall goals of our work</a:t>
            </a:r>
          </a:p>
        </p:txBody>
      </p:sp>
      <p:sp>
        <p:nvSpPr>
          <p:cNvPr id="4" name="Content Placeholder 3">
            <a:extLst>
              <a:ext uri="{FF2B5EF4-FFF2-40B4-BE49-F238E27FC236}">
                <a16:creationId xmlns:a16="http://schemas.microsoft.com/office/drawing/2014/main" id="{A2C64B4A-97D7-7813-E370-837CFAF416AB}"/>
              </a:ext>
            </a:extLst>
          </p:cNvPr>
          <p:cNvSpPr>
            <a:spLocks noGrp="1"/>
          </p:cNvSpPr>
          <p:nvPr>
            <p:ph sz="quarter" idx="20"/>
          </p:nvPr>
        </p:nvSpPr>
        <p:spPr>
          <a:xfrm>
            <a:off x="1371600" y="2057399"/>
            <a:ext cx="12801600" cy="3441701"/>
          </a:xfrm>
        </p:spPr>
        <p:txBody>
          <a:bodyPr/>
          <a:lstStyle/>
          <a:p>
            <a:r>
              <a:rPr lang="en-US" dirty="0">
                <a:solidFill>
                  <a:schemeClr val="tx1">
                    <a:lumMod val="50000"/>
                  </a:schemeClr>
                </a:solidFill>
              </a:rPr>
              <a:t>Build models of signaling pathways important in cancer cell physiology that can predict the impact of copy number variation (CNV) and drug treatment</a:t>
            </a:r>
          </a:p>
          <a:p>
            <a:r>
              <a:rPr lang="en-US" dirty="0">
                <a:solidFill>
                  <a:schemeClr val="tx1">
                    <a:lumMod val="50000"/>
                  </a:schemeClr>
                </a:solidFill>
              </a:rPr>
              <a:t>These models must predict how molecular-level alterations propagates up to the physiological level, and thus need to be both mechanistic and scalable</a:t>
            </a:r>
          </a:p>
          <a:p>
            <a:r>
              <a:rPr lang="en-US" dirty="0">
                <a:solidFill>
                  <a:schemeClr val="tx1">
                    <a:lumMod val="50000"/>
                  </a:schemeClr>
                </a:solidFill>
              </a:rPr>
              <a:t>Ideally, there should be one general model that can modified using molecular measurements to instantiate a model of any specific cancer cell type</a:t>
            </a:r>
          </a:p>
          <a:p>
            <a:r>
              <a:rPr lang="en-US" dirty="0">
                <a:solidFill>
                  <a:schemeClr val="tx1">
                    <a:lumMod val="50000"/>
                  </a:schemeClr>
                </a:solidFill>
              </a:rPr>
              <a:t>The models need to be computationally tractable</a:t>
            </a:r>
          </a:p>
          <a:p>
            <a:endParaRPr lang="en-US" dirty="0"/>
          </a:p>
        </p:txBody>
      </p:sp>
      <p:sp>
        <p:nvSpPr>
          <p:cNvPr id="5" name="TextBox 4">
            <a:extLst>
              <a:ext uri="{FF2B5EF4-FFF2-40B4-BE49-F238E27FC236}">
                <a16:creationId xmlns:a16="http://schemas.microsoft.com/office/drawing/2014/main" id="{2BA392AB-A593-F3F9-FA2F-0888757EBA6F}"/>
              </a:ext>
            </a:extLst>
          </p:cNvPr>
          <p:cNvSpPr txBox="1"/>
          <p:nvPr/>
        </p:nvSpPr>
        <p:spPr>
          <a:xfrm>
            <a:off x="2032000" y="5974587"/>
            <a:ext cx="11760200" cy="1384995"/>
          </a:xfrm>
          <a:prstGeom prst="rect">
            <a:avLst/>
          </a:prstGeom>
          <a:solidFill>
            <a:schemeClr val="accent3">
              <a:lumMod val="20000"/>
              <a:lumOff val="80000"/>
            </a:schemeClr>
          </a:solidFill>
          <a:ln w="53975" cmpd="tri">
            <a:solidFill>
              <a:schemeClr val="tx1"/>
            </a:solidFill>
          </a:ln>
        </p:spPr>
        <p:txBody>
          <a:bodyPr wrap="square" rtlCol="0">
            <a:spAutoFit/>
          </a:bodyPr>
          <a:lstStyle/>
          <a:p>
            <a:pPr algn="ctr"/>
            <a:r>
              <a:rPr lang="en-US" sz="2800" dirty="0">
                <a:solidFill>
                  <a:schemeClr val="accent6"/>
                </a:solidFill>
              </a:rPr>
              <a:t>Because of these considerations, we are developing a scalable “coarse grain” modeling framework that can predict cell behavior from high-throughput data sources</a:t>
            </a:r>
          </a:p>
        </p:txBody>
      </p:sp>
    </p:spTree>
    <p:extLst>
      <p:ext uri="{BB962C8B-B14F-4D97-AF65-F5344CB8AC3E}">
        <p14:creationId xmlns:p14="http://schemas.microsoft.com/office/powerpoint/2010/main" val="139472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28E8-1CF3-A80C-CFA5-A7962EA05C21}"/>
              </a:ext>
            </a:extLst>
          </p:cNvPr>
          <p:cNvSpPr>
            <a:spLocks noGrp="1"/>
          </p:cNvSpPr>
          <p:nvPr>
            <p:ph type="title"/>
          </p:nvPr>
        </p:nvSpPr>
        <p:spPr>
          <a:xfrm>
            <a:off x="3200400" y="270934"/>
            <a:ext cx="10972800" cy="829584"/>
          </a:xfrm>
        </p:spPr>
        <p:txBody>
          <a:bodyPr/>
          <a:lstStyle/>
          <a:p>
            <a:pPr algn="ctr"/>
            <a:r>
              <a:rPr lang="en-US" dirty="0"/>
              <a:t>Modules between EGF binding and Ras activation</a:t>
            </a:r>
          </a:p>
        </p:txBody>
      </p:sp>
      <p:pic>
        <p:nvPicPr>
          <p:cNvPr id="4" name="Picture 3">
            <a:extLst>
              <a:ext uri="{FF2B5EF4-FFF2-40B4-BE49-F238E27FC236}">
                <a16:creationId xmlns:a16="http://schemas.microsoft.com/office/drawing/2014/main" id="{598577A5-7C43-0450-AAFE-F841272C7D0C}"/>
              </a:ext>
            </a:extLst>
          </p:cNvPr>
          <p:cNvPicPr>
            <a:picLocks noChangeAspect="1"/>
          </p:cNvPicPr>
          <p:nvPr/>
        </p:nvPicPr>
        <p:blipFill>
          <a:blip r:embed="rId2"/>
          <a:stretch>
            <a:fillRect/>
          </a:stretch>
        </p:blipFill>
        <p:spPr>
          <a:xfrm>
            <a:off x="3364263" y="1530629"/>
            <a:ext cx="9129839" cy="6428037"/>
          </a:xfrm>
          <a:prstGeom prst="rect">
            <a:avLst/>
          </a:prstGeom>
        </p:spPr>
      </p:pic>
    </p:spTree>
    <p:extLst>
      <p:ext uri="{BB962C8B-B14F-4D97-AF65-F5344CB8AC3E}">
        <p14:creationId xmlns:p14="http://schemas.microsoft.com/office/powerpoint/2010/main" val="71051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B6A369-D1C9-29B4-865E-EC9FF86D3FF7}"/>
              </a:ext>
            </a:extLst>
          </p:cNvPr>
          <p:cNvSpPr>
            <a:spLocks noGrp="1"/>
          </p:cNvSpPr>
          <p:nvPr>
            <p:ph type="sldNum" sz="quarter" idx="12"/>
          </p:nvPr>
        </p:nvSpPr>
        <p:spPr/>
        <p:txBody>
          <a:bodyPr/>
          <a:lstStyle/>
          <a:p>
            <a:fld id="{FE7A4BB3-E848-5A44-82DF-322201952CD8}" type="slidenum">
              <a:rPr lang="en-US" smtClean="0"/>
              <a:pPr/>
              <a:t>21</a:t>
            </a:fld>
            <a:endParaRPr lang="en-US" dirty="0"/>
          </a:p>
        </p:txBody>
      </p:sp>
      <p:sp>
        <p:nvSpPr>
          <p:cNvPr id="3" name="Title 2">
            <a:extLst>
              <a:ext uri="{FF2B5EF4-FFF2-40B4-BE49-F238E27FC236}">
                <a16:creationId xmlns:a16="http://schemas.microsoft.com/office/drawing/2014/main" id="{14A93743-DFD2-ADBC-7626-5B94D36EFB56}"/>
              </a:ext>
            </a:extLst>
          </p:cNvPr>
          <p:cNvSpPr>
            <a:spLocks noGrp="1"/>
          </p:cNvSpPr>
          <p:nvPr>
            <p:ph type="title"/>
          </p:nvPr>
        </p:nvSpPr>
        <p:spPr>
          <a:xfrm>
            <a:off x="3200400" y="270933"/>
            <a:ext cx="10972800" cy="1100353"/>
          </a:xfrm>
        </p:spPr>
        <p:txBody>
          <a:bodyPr/>
          <a:lstStyle/>
          <a:p>
            <a:r>
              <a:rPr lang="en-US" dirty="0"/>
              <a:t>Site-level module specifications</a:t>
            </a:r>
          </a:p>
        </p:txBody>
      </p:sp>
      <p:pic>
        <p:nvPicPr>
          <p:cNvPr id="9" name="Picture 8">
            <a:extLst>
              <a:ext uri="{FF2B5EF4-FFF2-40B4-BE49-F238E27FC236}">
                <a16:creationId xmlns:a16="http://schemas.microsoft.com/office/drawing/2014/main" id="{A25E5AA4-443A-E937-2492-05000D988B99}"/>
              </a:ext>
            </a:extLst>
          </p:cNvPr>
          <p:cNvPicPr>
            <a:picLocks noChangeAspect="1"/>
          </p:cNvPicPr>
          <p:nvPr/>
        </p:nvPicPr>
        <p:blipFill>
          <a:blip r:embed="rId2"/>
          <a:stretch>
            <a:fillRect/>
          </a:stretch>
        </p:blipFill>
        <p:spPr>
          <a:xfrm>
            <a:off x="11831319" y="2491295"/>
            <a:ext cx="2616200" cy="2362200"/>
          </a:xfrm>
          <a:prstGeom prst="rect">
            <a:avLst/>
          </a:prstGeom>
        </p:spPr>
      </p:pic>
      <p:pic>
        <p:nvPicPr>
          <p:cNvPr id="10" name="Picture 9">
            <a:extLst>
              <a:ext uri="{FF2B5EF4-FFF2-40B4-BE49-F238E27FC236}">
                <a16:creationId xmlns:a16="http://schemas.microsoft.com/office/drawing/2014/main" id="{88E93EBB-5013-2FEB-EA25-CE5C257F03ED}"/>
              </a:ext>
            </a:extLst>
          </p:cNvPr>
          <p:cNvPicPr>
            <a:picLocks noChangeAspect="1"/>
          </p:cNvPicPr>
          <p:nvPr/>
        </p:nvPicPr>
        <p:blipFill>
          <a:blip r:embed="rId3"/>
          <a:stretch>
            <a:fillRect/>
          </a:stretch>
        </p:blipFill>
        <p:spPr>
          <a:xfrm>
            <a:off x="2628959" y="1922081"/>
            <a:ext cx="3441700" cy="2730500"/>
          </a:xfrm>
          <a:prstGeom prst="rect">
            <a:avLst/>
          </a:prstGeom>
        </p:spPr>
      </p:pic>
      <p:pic>
        <p:nvPicPr>
          <p:cNvPr id="12" name="Picture 11">
            <a:extLst>
              <a:ext uri="{FF2B5EF4-FFF2-40B4-BE49-F238E27FC236}">
                <a16:creationId xmlns:a16="http://schemas.microsoft.com/office/drawing/2014/main" id="{1D802F48-F35B-89A3-B192-5E799E654EF4}"/>
              </a:ext>
            </a:extLst>
          </p:cNvPr>
          <p:cNvPicPr>
            <a:picLocks noChangeAspect="1"/>
          </p:cNvPicPr>
          <p:nvPr/>
        </p:nvPicPr>
        <p:blipFill>
          <a:blip r:embed="rId4"/>
          <a:stretch>
            <a:fillRect/>
          </a:stretch>
        </p:blipFill>
        <p:spPr>
          <a:xfrm>
            <a:off x="13001015" y="774548"/>
            <a:ext cx="1219892" cy="1563357"/>
          </a:xfrm>
          <a:prstGeom prst="rect">
            <a:avLst/>
          </a:prstGeom>
        </p:spPr>
      </p:pic>
      <p:sp>
        <p:nvSpPr>
          <p:cNvPr id="15" name="TextBox 14">
            <a:extLst>
              <a:ext uri="{FF2B5EF4-FFF2-40B4-BE49-F238E27FC236}">
                <a16:creationId xmlns:a16="http://schemas.microsoft.com/office/drawing/2014/main" id="{B4BC4B51-F703-EDE6-D436-A6D151C09F6C}"/>
              </a:ext>
            </a:extLst>
          </p:cNvPr>
          <p:cNvSpPr txBox="1"/>
          <p:nvPr/>
        </p:nvSpPr>
        <p:spPr>
          <a:xfrm>
            <a:off x="1206015" y="2627061"/>
            <a:ext cx="1333144" cy="757130"/>
          </a:xfrm>
          <a:prstGeom prst="rect">
            <a:avLst/>
          </a:prstGeom>
          <a:solidFill>
            <a:srgbClr val="FFF2CC"/>
          </a:solidFill>
          <a:ln w="38100" cmpd="thickThin">
            <a:solidFill>
              <a:schemeClr val="accent1"/>
            </a:solidFill>
          </a:ln>
        </p:spPr>
        <p:txBody>
          <a:bodyPr wrap="square" rtlCol="0">
            <a:spAutoFit/>
          </a:bodyPr>
          <a:lstStyle/>
          <a:p>
            <a:pPr algn="ctr"/>
            <a:r>
              <a:rPr lang="en-US" dirty="0"/>
              <a:t>EGF Receptor</a:t>
            </a:r>
          </a:p>
        </p:txBody>
      </p:sp>
      <p:sp>
        <p:nvSpPr>
          <p:cNvPr id="16" name="TextBox 15">
            <a:extLst>
              <a:ext uri="{FF2B5EF4-FFF2-40B4-BE49-F238E27FC236}">
                <a16:creationId xmlns:a16="http://schemas.microsoft.com/office/drawing/2014/main" id="{29ABD06A-4250-D167-7074-E5427CDDBE61}"/>
              </a:ext>
            </a:extLst>
          </p:cNvPr>
          <p:cNvSpPr txBox="1"/>
          <p:nvPr/>
        </p:nvSpPr>
        <p:spPr>
          <a:xfrm>
            <a:off x="1695418" y="6283684"/>
            <a:ext cx="1333144" cy="424732"/>
          </a:xfrm>
          <a:prstGeom prst="rect">
            <a:avLst/>
          </a:prstGeom>
          <a:solidFill>
            <a:srgbClr val="FFF2CC"/>
          </a:solidFill>
          <a:ln w="38100" cmpd="thickThin">
            <a:solidFill>
              <a:schemeClr val="accent1"/>
            </a:solidFill>
          </a:ln>
        </p:spPr>
        <p:txBody>
          <a:bodyPr wrap="square" rtlCol="0">
            <a:spAutoFit/>
          </a:bodyPr>
          <a:lstStyle/>
          <a:p>
            <a:pPr algn="ctr"/>
            <a:r>
              <a:rPr lang="en-US" dirty="0"/>
              <a:t>Garem1</a:t>
            </a:r>
          </a:p>
        </p:txBody>
      </p:sp>
      <p:sp>
        <p:nvSpPr>
          <p:cNvPr id="17" name="TextBox 16">
            <a:extLst>
              <a:ext uri="{FF2B5EF4-FFF2-40B4-BE49-F238E27FC236}">
                <a16:creationId xmlns:a16="http://schemas.microsoft.com/office/drawing/2014/main" id="{73A251F4-01F0-7A12-D738-A8825A82A989}"/>
              </a:ext>
            </a:extLst>
          </p:cNvPr>
          <p:cNvSpPr txBox="1"/>
          <p:nvPr/>
        </p:nvSpPr>
        <p:spPr>
          <a:xfrm>
            <a:off x="8004573" y="6310745"/>
            <a:ext cx="913300" cy="424732"/>
          </a:xfrm>
          <a:prstGeom prst="rect">
            <a:avLst/>
          </a:prstGeom>
          <a:solidFill>
            <a:srgbClr val="FFF2CC"/>
          </a:solidFill>
          <a:ln w="38100" cmpd="thickThin">
            <a:solidFill>
              <a:schemeClr val="accent1"/>
            </a:solidFill>
          </a:ln>
        </p:spPr>
        <p:txBody>
          <a:bodyPr wrap="square" rtlCol="0" anchor="ctr">
            <a:spAutoFit/>
          </a:bodyPr>
          <a:lstStyle/>
          <a:p>
            <a:pPr algn="ctr"/>
            <a:r>
              <a:rPr lang="en-US" dirty="0"/>
              <a:t>Gab1</a:t>
            </a:r>
          </a:p>
        </p:txBody>
      </p:sp>
      <p:sp>
        <p:nvSpPr>
          <p:cNvPr id="18" name="TextBox 17">
            <a:extLst>
              <a:ext uri="{FF2B5EF4-FFF2-40B4-BE49-F238E27FC236}">
                <a16:creationId xmlns:a16="http://schemas.microsoft.com/office/drawing/2014/main" id="{6E542B35-AA1B-ABD3-1D66-1C077AD7F794}"/>
              </a:ext>
            </a:extLst>
          </p:cNvPr>
          <p:cNvSpPr txBox="1"/>
          <p:nvPr/>
        </p:nvSpPr>
        <p:spPr>
          <a:xfrm>
            <a:off x="6549102" y="3325324"/>
            <a:ext cx="830366" cy="424732"/>
          </a:xfrm>
          <a:prstGeom prst="rect">
            <a:avLst/>
          </a:prstGeom>
          <a:solidFill>
            <a:srgbClr val="FFF2CC"/>
          </a:solidFill>
          <a:ln w="38100" cmpd="thickThin">
            <a:solidFill>
              <a:schemeClr val="accent1"/>
            </a:solidFill>
          </a:ln>
        </p:spPr>
        <p:txBody>
          <a:bodyPr wrap="square" rtlCol="0" anchor="ctr">
            <a:spAutoFit/>
          </a:bodyPr>
          <a:lstStyle/>
          <a:p>
            <a:pPr algn="ctr"/>
            <a:r>
              <a:rPr lang="en-US" dirty="0"/>
              <a:t>Shc1</a:t>
            </a:r>
          </a:p>
        </p:txBody>
      </p:sp>
      <p:sp>
        <p:nvSpPr>
          <p:cNvPr id="19" name="TextBox 18">
            <a:extLst>
              <a:ext uri="{FF2B5EF4-FFF2-40B4-BE49-F238E27FC236}">
                <a16:creationId xmlns:a16="http://schemas.microsoft.com/office/drawing/2014/main" id="{9E600565-2CB3-A936-3E74-15A0E137DF5B}"/>
              </a:ext>
            </a:extLst>
          </p:cNvPr>
          <p:cNvSpPr txBox="1"/>
          <p:nvPr/>
        </p:nvSpPr>
        <p:spPr>
          <a:xfrm>
            <a:off x="10861712" y="3311540"/>
            <a:ext cx="901497" cy="757130"/>
          </a:xfrm>
          <a:prstGeom prst="rect">
            <a:avLst/>
          </a:prstGeom>
          <a:solidFill>
            <a:srgbClr val="FFF2CC"/>
          </a:solidFill>
          <a:ln w="38100" cmpd="thickThin">
            <a:solidFill>
              <a:schemeClr val="accent1"/>
            </a:solidFill>
          </a:ln>
        </p:spPr>
        <p:txBody>
          <a:bodyPr wrap="square" rtlCol="0">
            <a:spAutoFit/>
          </a:bodyPr>
          <a:lstStyle/>
          <a:p>
            <a:pPr algn="ctr"/>
            <a:r>
              <a:rPr lang="en-US" dirty="0"/>
              <a:t>Grb2-Sos1</a:t>
            </a:r>
          </a:p>
        </p:txBody>
      </p:sp>
      <p:pic>
        <p:nvPicPr>
          <p:cNvPr id="21" name="Picture 20">
            <a:extLst>
              <a:ext uri="{FF2B5EF4-FFF2-40B4-BE49-F238E27FC236}">
                <a16:creationId xmlns:a16="http://schemas.microsoft.com/office/drawing/2014/main" id="{DB1E88E1-C5D4-1B81-84BC-BA4B3BED689D}"/>
              </a:ext>
            </a:extLst>
          </p:cNvPr>
          <p:cNvPicPr>
            <a:picLocks noChangeAspect="1"/>
          </p:cNvPicPr>
          <p:nvPr/>
        </p:nvPicPr>
        <p:blipFill>
          <a:blip r:embed="rId5"/>
          <a:stretch>
            <a:fillRect/>
          </a:stretch>
        </p:blipFill>
        <p:spPr>
          <a:xfrm>
            <a:off x="9072347" y="4991100"/>
            <a:ext cx="4724400" cy="3009900"/>
          </a:xfrm>
          <a:prstGeom prst="rect">
            <a:avLst/>
          </a:prstGeom>
        </p:spPr>
      </p:pic>
      <p:pic>
        <p:nvPicPr>
          <p:cNvPr id="22" name="Picture 21">
            <a:extLst>
              <a:ext uri="{FF2B5EF4-FFF2-40B4-BE49-F238E27FC236}">
                <a16:creationId xmlns:a16="http://schemas.microsoft.com/office/drawing/2014/main" id="{244DB4E1-27BE-96DB-8DA6-3C89D79BDB82}"/>
              </a:ext>
            </a:extLst>
          </p:cNvPr>
          <p:cNvPicPr>
            <a:picLocks noChangeAspect="1"/>
          </p:cNvPicPr>
          <p:nvPr/>
        </p:nvPicPr>
        <p:blipFill>
          <a:blip r:embed="rId6"/>
          <a:stretch>
            <a:fillRect/>
          </a:stretch>
        </p:blipFill>
        <p:spPr>
          <a:xfrm>
            <a:off x="7413523" y="2260600"/>
            <a:ext cx="3022600" cy="2730500"/>
          </a:xfrm>
          <a:prstGeom prst="rect">
            <a:avLst/>
          </a:prstGeom>
        </p:spPr>
      </p:pic>
      <p:pic>
        <p:nvPicPr>
          <p:cNvPr id="24" name="Picture 23">
            <a:extLst>
              <a:ext uri="{FF2B5EF4-FFF2-40B4-BE49-F238E27FC236}">
                <a16:creationId xmlns:a16="http://schemas.microsoft.com/office/drawing/2014/main" id="{F9F04BDC-DCA1-FAEB-632C-CD7AD6A6C067}"/>
              </a:ext>
            </a:extLst>
          </p:cNvPr>
          <p:cNvPicPr>
            <a:picLocks noChangeAspect="1"/>
          </p:cNvPicPr>
          <p:nvPr/>
        </p:nvPicPr>
        <p:blipFill>
          <a:blip r:embed="rId7"/>
          <a:stretch>
            <a:fillRect/>
          </a:stretch>
        </p:blipFill>
        <p:spPr>
          <a:xfrm>
            <a:off x="3195583" y="4870065"/>
            <a:ext cx="4533900" cy="3175000"/>
          </a:xfrm>
          <a:prstGeom prst="rect">
            <a:avLst/>
          </a:prstGeom>
        </p:spPr>
      </p:pic>
    </p:spTree>
    <p:extLst>
      <p:ext uri="{BB962C8B-B14F-4D97-AF65-F5344CB8AC3E}">
        <p14:creationId xmlns:p14="http://schemas.microsoft.com/office/powerpoint/2010/main" val="227165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D63417-6835-B322-A8C7-F37E50869D6B}"/>
              </a:ext>
            </a:extLst>
          </p:cNvPr>
          <p:cNvSpPr>
            <a:spLocks noGrp="1"/>
          </p:cNvSpPr>
          <p:nvPr>
            <p:ph type="sldNum" sz="quarter" idx="12"/>
          </p:nvPr>
        </p:nvSpPr>
        <p:spPr/>
        <p:txBody>
          <a:bodyPr/>
          <a:lstStyle/>
          <a:p>
            <a:fld id="{FE7A4BB3-E848-5A44-82DF-322201952CD8}" type="slidenum">
              <a:rPr lang="en-US" smtClean="0"/>
              <a:pPr/>
              <a:t>22</a:t>
            </a:fld>
            <a:endParaRPr lang="en-US" dirty="0"/>
          </a:p>
        </p:txBody>
      </p:sp>
      <p:sp>
        <p:nvSpPr>
          <p:cNvPr id="3" name="Title 2">
            <a:extLst>
              <a:ext uri="{FF2B5EF4-FFF2-40B4-BE49-F238E27FC236}">
                <a16:creationId xmlns:a16="http://schemas.microsoft.com/office/drawing/2014/main" id="{ECE6D4D7-2F4E-36F7-AB91-8C487C830F89}"/>
              </a:ext>
            </a:extLst>
          </p:cNvPr>
          <p:cNvSpPr>
            <a:spLocks noGrp="1"/>
          </p:cNvSpPr>
          <p:nvPr>
            <p:ph type="title"/>
          </p:nvPr>
        </p:nvSpPr>
        <p:spPr/>
        <p:txBody>
          <a:bodyPr/>
          <a:lstStyle/>
          <a:p>
            <a:r>
              <a:rPr lang="en-US" dirty="0"/>
              <a:t>Modular framework facilitates building complex, predictive models</a:t>
            </a:r>
          </a:p>
        </p:txBody>
      </p:sp>
      <p:pic>
        <p:nvPicPr>
          <p:cNvPr id="5" name="Picture 4">
            <a:extLst>
              <a:ext uri="{FF2B5EF4-FFF2-40B4-BE49-F238E27FC236}">
                <a16:creationId xmlns:a16="http://schemas.microsoft.com/office/drawing/2014/main" id="{A17BE8EA-8DE5-9174-4A08-ECE8184B0BBB}"/>
              </a:ext>
            </a:extLst>
          </p:cNvPr>
          <p:cNvPicPr>
            <a:picLocks noChangeAspect="1"/>
          </p:cNvPicPr>
          <p:nvPr/>
        </p:nvPicPr>
        <p:blipFill>
          <a:blip r:embed="rId2"/>
          <a:stretch>
            <a:fillRect/>
          </a:stretch>
        </p:blipFill>
        <p:spPr>
          <a:xfrm>
            <a:off x="2362404" y="2117616"/>
            <a:ext cx="4952796" cy="5883384"/>
          </a:xfrm>
          <a:prstGeom prst="rect">
            <a:avLst/>
          </a:prstGeom>
        </p:spPr>
      </p:pic>
      <p:pic>
        <p:nvPicPr>
          <p:cNvPr id="6" name="Picture 5">
            <a:extLst>
              <a:ext uri="{FF2B5EF4-FFF2-40B4-BE49-F238E27FC236}">
                <a16:creationId xmlns:a16="http://schemas.microsoft.com/office/drawing/2014/main" id="{48A84D3E-6E7B-979B-8670-AE54B8CE937B}"/>
              </a:ext>
            </a:extLst>
          </p:cNvPr>
          <p:cNvPicPr>
            <a:picLocks noChangeAspect="1"/>
          </p:cNvPicPr>
          <p:nvPr/>
        </p:nvPicPr>
        <p:blipFill>
          <a:blip r:embed="rId3"/>
          <a:stretch>
            <a:fillRect/>
          </a:stretch>
        </p:blipFill>
        <p:spPr>
          <a:xfrm>
            <a:off x="8060976" y="2117616"/>
            <a:ext cx="4811320" cy="5777653"/>
          </a:xfrm>
          <a:prstGeom prst="rect">
            <a:avLst/>
          </a:prstGeom>
        </p:spPr>
      </p:pic>
    </p:spTree>
    <p:extLst>
      <p:ext uri="{BB962C8B-B14F-4D97-AF65-F5344CB8AC3E}">
        <p14:creationId xmlns:p14="http://schemas.microsoft.com/office/powerpoint/2010/main" val="421065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184DF9-CFC9-03F7-7862-89185D57319F}"/>
              </a:ext>
            </a:extLst>
          </p:cNvPr>
          <p:cNvSpPr>
            <a:spLocks noGrp="1"/>
          </p:cNvSpPr>
          <p:nvPr>
            <p:ph type="sldNum" sz="quarter" idx="12"/>
          </p:nvPr>
        </p:nvSpPr>
        <p:spPr/>
        <p:txBody>
          <a:bodyPr/>
          <a:lstStyle/>
          <a:p>
            <a:fld id="{FE7A4BB3-E848-5A44-82DF-322201952CD8}" type="slidenum">
              <a:rPr lang="en-US" smtClean="0"/>
              <a:pPr/>
              <a:t>23</a:t>
            </a:fld>
            <a:endParaRPr lang="en-US" dirty="0"/>
          </a:p>
        </p:txBody>
      </p:sp>
      <p:sp>
        <p:nvSpPr>
          <p:cNvPr id="3" name="Title 2">
            <a:extLst>
              <a:ext uri="{FF2B5EF4-FFF2-40B4-BE49-F238E27FC236}">
                <a16:creationId xmlns:a16="http://schemas.microsoft.com/office/drawing/2014/main" id="{39BC2990-AA75-078D-B966-636F73B73E1E}"/>
              </a:ext>
            </a:extLst>
          </p:cNvPr>
          <p:cNvSpPr>
            <a:spLocks noGrp="1"/>
          </p:cNvSpPr>
          <p:nvPr>
            <p:ph type="title"/>
          </p:nvPr>
        </p:nvSpPr>
        <p:spPr>
          <a:xfrm>
            <a:off x="3200400" y="270933"/>
            <a:ext cx="10972800" cy="1106605"/>
          </a:xfrm>
        </p:spPr>
        <p:txBody>
          <a:bodyPr/>
          <a:lstStyle/>
          <a:p>
            <a:r>
              <a:rPr lang="en-US" sz="3200" dirty="0"/>
              <a:t>Differences between cell types can be traced to both qualitative and quantitative module differences</a:t>
            </a:r>
          </a:p>
        </p:txBody>
      </p:sp>
      <p:pic>
        <p:nvPicPr>
          <p:cNvPr id="5" name="Picture 4">
            <a:extLst>
              <a:ext uri="{FF2B5EF4-FFF2-40B4-BE49-F238E27FC236}">
                <a16:creationId xmlns:a16="http://schemas.microsoft.com/office/drawing/2014/main" id="{445EEAA5-38EE-7EE9-3E17-5BE21DBEF181}"/>
              </a:ext>
            </a:extLst>
          </p:cNvPr>
          <p:cNvPicPr>
            <a:picLocks noChangeAspect="1"/>
          </p:cNvPicPr>
          <p:nvPr/>
        </p:nvPicPr>
        <p:blipFill>
          <a:blip r:embed="rId3"/>
          <a:stretch>
            <a:fillRect/>
          </a:stretch>
        </p:blipFill>
        <p:spPr>
          <a:xfrm>
            <a:off x="7526535" y="2122576"/>
            <a:ext cx="6003307" cy="5878424"/>
          </a:xfrm>
          <a:prstGeom prst="rect">
            <a:avLst/>
          </a:prstGeom>
        </p:spPr>
      </p:pic>
      <p:pic>
        <p:nvPicPr>
          <p:cNvPr id="6" name="Picture 5">
            <a:extLst>
              <a:ext uri="{FF2B5EF4-FFF2-40B4-BE49-F238E27FC236}">
                <a16:creationId xmlns:a16="http://schemas.microsoft.com/office/drawing/2014/main" id="{2F26D092-A487-965F-32E5-58EBEB81845E}"/>
              </a:ext>
            </a:extLst>
          </p:cNvPr>
          <p:cNvPicPr>
            <a:picLocks noChangeAspect="1"/>
          </p:cNvPicPr>
          <p:nvPr/>
        </p:nvPicPr>
        <p:blipFill>
          <a:blip r:embed="rId4"/>
          <a:stretch>
            <a:fillRect/>
          </a:stretch>
        </p:blipFill>
        <p:spPr>
          <a:xfrm>
            <a:off x="1584383" y="2132782"/>
            <a:ext cx="5942152" cy="5800882"/>
          </a:xfrm>
          <a:prstGeom prst="rect">
            <a:avLst/>
          </a:prstGeom>
        </p:spPr>
      </p:pic>
      <p:sp>
        <p:nvSpPr>
          <p:cNvPr id="7" name="TextBox 6">
            <a:extLst>
              <a:ext uri="{FF2B5EF4-FFF2-40B4-BE49-F238E27FC236}">
                <a16:creationId xmlns:a16="http://schemas.microsoft.com/office/drawing/2014/main" id="{E5D8B5E6-2AFA-3CAF-BC8E-8E06ADFE1D3C}"/>
              </a:ext>
            </a:extLst>
          </p:cNvPr>
          <p:cNvSpPr txBox="1"/>
          <p:nvPr/>
        </p:nvSpPr>
        <p:spPr>
          <a:xfrm>
            <a:off x="5322518" y="2065446"/>
            <a:ext cx="1624163" cy="523220"/>
          </a:xfrm>
          <a:prstGeom prst="rect">
            <a:avLst/>
          </a:prstGeom>
          <a:noFill/>
        </p:spPr>
        <p:txBody>
          <a:bodyPr wrap="none" rtlCol="0">
            <a:spAutoFit/>
          </a:bodyPr>
          <a:lstStyle/>
          <a:p>
            <a:r>
              <a:rPr lang="en-US" sz="2800" b="1" dirty="0"/>
              <a:t>MCF10A</a:t>
            </a:r>
          </a:p>
        </p:txBody>
      </p:sp>
      <p:sp>
        <p:nvSpPr>
          <p:cNvPr id="8" name="TextBox 7">
            <a:extLst>
              <a:ext uri="{FF2B5EF4-FFF2-40B4-BE49-F238E27FC236}">
                <a16:creationId xmlns:a16="http://schemas.microsoft.com/office/drawing/2014/main" id="{2C85D712-5E8F-314A-7661-706ED401ACB0}"/>
              </a:ext>
            </a:extLst>
          </p:cNvPr>
          <p:cNvSpPr txBox="1"/>
          <p:nvPr/>
        </p:nvSpPr>
        <p:spPr>
          <a:xfrm>
            <a:off x="11548407" y="2065446"/>
            <a:ext cx="1503938" cy="523220"/>
          </a:xfrm>
          <a:prstGeom prst="rect">
            <a:avLst/>
          </a:prstGeom>
          <a:noFill/>
        </p:spPr>
        <p:txBody>
          <a:bodyPr wrap="none" rtlCol="0">
            <a:spAutoFit/>
          </a:bodyPr>
          <a:lstStyle/>
          <a:p>
            <a:r>
              <a:rPr lang="en-US" sz="2800" b="1" dirty="0"/>
              <a:t>HS578T</a:t>
            </a:r>
          </a:p>
        </p:txBody>
      </p:sp>
    </p:spTree>
    <p:extLst>
      <p:ext uri="{BB962C8B-B14F-4D97-AF65-F5344CB8AC3E}">
        <p14:creationId xmlns:p14="http://schemas.microsoft.com/office/powerpoint/2010/main" val="359869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C7E6F-5293-221F-0FFF-8C6FA56CDD0A}"/>
            </a:ext>
          </a:extLst>
        </p:cNvPr>
        <p:cNvGrpSpPr/>
        <p:nvPr/>
      </p:nvGrpSpPr>
      <p:grpSpPr>
        <a:xfrm>
          <a:off x="0" y="0"/>
          <a:ext cx="0" cy="0"/>
          <a:chOff x="0" y="0"/>
          <a:chExt cx="0" cy="0"/>
        </a:xfrm>
      </p:grpSpPr>
      <p:sp>
        <p:nvSpPr>
          <p:cNvPr id="90115" name="Rectangle 7">
            <a:extLst>
              <a:ext uri="{FF2B5EF4-FFF2-40B4-BE49-F238E27FC236}">
                <a16:creationId xmlns:a16="http://schemas.microsoft.com/office/drawing/2014/main" id="{2492D4FA-C5AB-F250-BE7C-09C1FE153C98}"/>
              </a:ext>
            </a:extLst>
          </p:cNvPr>
          <p:cNvSpPr>
            <a:spLocks noGrp="1" noChangeArrowheads="1"/>
          </p:cNvSpPr>
          <p:nvPr>
            <p:ph type="title"/>
          </p:nvPr>
        </p:nvSpPr>
        <p:spPr>
          <a:xfrm>
            <a:off x="3200400" y="270933"/>
            <a:ext cx="10972800" cy="1130355"/>
          </a:xfrm>
        </p:spPr>
        <p:txBody>
          <a:bodyPr/>
          <a:lstStyle/>
          <a:p>
            <a:pPr eaLnBrk="1" hangingPunct="1"/>
            <a:r>
              <a:rPr lang="en-US" altLang="en-US" sz="4000" dirty="0"/>
              <a:t>Module Definition – evolutionary driven</a:t>
            </a:r>
          </a:p>
        </p:txBody>
      </p:sp>
      <p:sp>
        <p:nvSpPr>
          <p:cNvPr id="2" name="Content Placeholder 1">
            <a:extLst>
              <a:ext uri="{FF2B5EF4-FFF2-40B4-BE49-F238E27FC236}">
                <a16:creationId xmlns:a16="http://schemas.microsoft.com/office/drawing/2014/main" id="{3576FDA6-56EF-E603-FF18-CE8AF73B7B28}"/>
              </a:ext>
            </a:extLst>
          </p:cNvPr>
          <p:cNvSpPr>
            <a:spLocks noGrp="1"/>
          </p:cNvSpPr>
          <p:nvPr>
            <p:ph sz="quarter" idx="20"/>
          </p:nvPr>
        </p:nvSpPr>
        <p:spPr>
          <a:xfrm>
            <a:off x="1436914" y="1677388"/>
            <a:ext cx="12736286" cy="5486401"/>
          </a:xfrm>
        </p:spPr>
        <p:txBody>
          <a:bodyPr/>
          <a:lstStyle/>
          <a:p>
            <a:pPr marL="342900" marR="0" lvl="0" indent="-342900">
              <a:lnSpc>
                <a:spcPct val="115000"/>
              </a:lnSpc>
              <a:spcBef>
                <a:spcPts val="0"/>
              </a:spcBef>
              <a:spcAft>
                <a:spcPts val="0"/>
              </a:spcAft>
              <a:buFont typeface="Symbol" pitchFamily="2" charset="2"/>
              <a:buChar char=""/>
            </a:pPr>
            <a:r>
              <a:rPr lang="en-US" sz="3200" b="1" dirty="0">
                <a:effectLst/>
                <a:latin typeface="+mj-lt"/>
                <a:ea typeface="Arial" panose="020B0604020202020204" pitchFamily="34" charset="0"/>
                <a:cs typeface="Calibri" panose="020F0502020204030204" pitchFamily="34" charset="0"/>
              </a:rPr>
              <a:t>Isolation</a:t>
            </a:r>
          </a:p>
          <a:p>
            <a:pPr marL="891540" lvl="1" indent="-342900">
              <a:lnSpc>
                <a:spcPct val="115000"/>
              </a:lnSpc>
              <a:spcBef>
                <a:spcPts val="0"/>
              </a:spcBef>
              <a:buFont typeface="Symbol" pitchFamily="2" charset="2"/>
              <a:buChar char=""/>
            </a:pPr>
            <a:r>
              <a:rPr lang="en-US" sz="2800" dirty="0">
                <a:latin typeface="+mn-lt"/>
                <a:ea typeface="Arial" panose="020B0604020202020204" pitchFamily="34" charset="0"/>
                <a:cs typeface="Calibri" panose="020F0502020204030204" pitchFamily="34" charset="0"/>
              </a:rPr>
              <a:t>Biochemical processes that link the input to the output must be effectively insulated from upstream and downstream processes (low retroactivity)</a:t>
            </a:r>
            <a:endParaRPr lang="en-US" sz="2800" dirty="0">
              <a:effectLst/>
              <a:latin typeface="+mn-lt"/>
              <a:ea typeface="Arial" panose="020B0604020202020204" pitchFamily="34" charset="0"/>
              <a:cs typeface="Calibri" panose="020F0502020204030204" pitchFamily="34" charset="0"/>
            </a:endParaRPr>
          </a:p>
          <a:p>
            <a:pPr marL="342900" marR="0" lvl="0" indent="-342900">
              <a:lnSpc>
                <a:spcPct val="115000"/>
              </a:lnSpc>
              <a:spcBef>
                <a:spcPts val="0"/>
              </a:spcBef>
              <a:spcAft>
                <a:spcPts val="0"/>
              </a:spcAft>
              <a:buFont typeface="Symbol" pitchFamily="2" charset="2"/>
              <a:buChar char=""/>
            </a:pPr>
            <a:r>
              <a:rPr lang="en-US" sz="3200" b="1" dirty="0">
                <a:effectLst/>
                <a:latin typeface="+mj-lt"/>
                <a:ea typeface="Arial" panose="020B0604020202020204" pitchFamily="34" charset="0"/>
                <a:cs typeface="Calibri" panose="020F0502020204030204" pitchFamily="34" charset="0"/>
              </a:rPr>
              <a:t>Reusability</a:t>
            </a:r>
          </a:p>
          <a:p>
            <a:pPr marL="891540" lvl="1" indent="-342900">
              <a:lnSpc>
                <a:spcPct val="115000"/>
              </a:lnSpc>
              <a:spcBef>
                <a:spcPts val="0"/>
              </a:spcBef>
              <a:buFont typeface="Symbol" pitchFamily="2" charset="2"/>
              <a:buChar char=""/>
            </a:pPr>
            <a:r>
              <a:rPr lang="en-US" sz="2800" dirty="0">
                <a:latin typeface="+mn-lt"/>
                <a:ea typeface="Arial" panose="020B0604020202020204" pitchFamily="34" charset="0"/>
                <a:cs typeface="Calibri" panose="020F0502020204030204" pitchFamily="34" charset="0"/>
              </a:rPr>
              <a:t>The set of proteins comprising the module must display evidence of being used in different cellular contexts and pathways.</a:t>
            </a:r>
            <a:endParaRPr lang="en-US" sz="2800" dirty="0">
              <a:effectLst/>
              <a:latin typeface="+mn-lt"/>
              <a:ea typeface="Arial" panose="020B0604020202020204" pitchFamily="34" charset="0"/>
              <a:cs typeface="Calibri" panose="020F0502020204030204" pitchFamily="34" charset="0"/>
            </a:endParaRPr>
          </a:p>
          <a:p>
            <a:pPr marL="342900" marR="0" lvl="0" indent="-342900">
              <a:lnSpc>
                <a:spcPct val="115000"/>
              </a:lnSpc>
              <a:spcBef>
                <a:spcPts val="0"/>
              </a:spcBef>
              <a:spcAft>
                <a:spcPts val="0"/>
              </a:spcAft>
              <a:buFont typeface="Symbol" pitchFamily="2" charset="2"/>
              <a:buChar char=""/>
            </a:pPr>
            <a:r>
              <a:rPr lang="en-US" sz="3200" b="1" dirty="0">
                <a:effectLst/>
                <a:latin typeface="+mj-lt"/>
                <a:ea typeface="Arial" panose="020B0604020202020204" pitchFamily="34" charset="0"/>
                <a:cs typeface="Calibri" panose="020F0502020204030204" pitchFamily="34" charset="0"/>
              </a:rPr>
              <a:t>Regulation</a:t>
            </a:r>
          </a:p>
          <a:p>
            <a:pPr marL="891540" lvl="1" indent="-342900">
              <a:lnSpc>
                <a:spcPct val="115000"/>
              </a:lnSpc>
              <a:spcBef>
                <a:spcPts val="0"/>
              </a:spcBef>
              <a:buFont typeface="Symbol" pitchFamily="2" charset="2"/>
              <a:buChar char=""/>
            </a:pPr>
            <a:r>
              <a:rPr lang="en-US" sz="2800" dirty="0">
                <a:latin typeface="+mn-lt"/>
                <a:ea typeface="Arial" panose="020B0604020202020204" pitchFamily="34" charset="0"/>
                <a:cs typeface="Calibri" panose="020F0502020204030204" pitchFamily="34" charset="0"/>
              </a:rPr>
              <a:t>The input-output relationship should show evidence of being actively regulated by extra-module processes</a:t>
            </a:r>
            <a:endParaRPr lang="en-US" sz="2800" dirty="0">
              <a:effectLst/>
              <a:latin typeface="+mn-lt"/>
              <a:ea typeface="Arial" panose="020B0604020202020204" pitchFamily="34" charset="0"/>
              <a:cs typeface="Calibri" panose="020F0502020204030204" pitchFamily="34" charset="0"/>
            </a:endParaRPr>
          </a:p>
          <a:p>
            <a:pPr marL="342900" marR="0" lvl="0" indent="-342900">
              <a:lnSpc>
                <a:spcPct val="115000"/>
              </a:lnSpc>
              <a:spcBef>
                <a:spcPts val="0"/>
              </a:spcBef>
              <a:spcAft>
                <a:spcPts val="0"/>
              </a:spcAft>
              <a:buFont typeface="Symbol" pitchFamily="2" charset="2"/>
              <a:buChar char=""/>
            </a:pPr>
            <a:r>
              <a:rPr lang="en-US" sz="3200" b="1" dirty="0">
                <a:effectLst/>
                <a:latin typeface="+mj-lt"/>
                <a:ea typeface="Arial" panose="020B0604020202020204" pitchFamily="34" charset="0"/>
                <a:cs typeface="Calibri" panose="020F0502020204030204" pitchFamily="34" charset="0"/>
              </a:rPr>
              <a:t>Function</a:t>
            </a:r>
          </a:p>
          <a:p>
            <a:pPr marL="891540" lvl="1" indent="-342900">
              <a:lnSpc>
                <a:spcPct val="115000"/>
              </a:lnSpc>
              <a:spcBef>
                <a:spcPts val="0"/>
              </a:spcBef>
              <a:buFont typeface="Symbol" pitchFamily="2" charset="2"/>
              <a:buChar char=""/>
            </a:pPr>
            <a:r>
              <a:rPr lang="en-US" sz="2800" dirty="0">
                <a:latin typeface="+mn-lt"/>
                <a:cs typeface="Calibri" panose="020F0502020204030204" pitchFamily="34" charset="0"/>
              </a:rPr>
              <a:t>The module should have the same function across multiple cell contexts</a:t>
            </a:r>
          </a:p>
        </p:txBody>
      </p:sp>
    </p:spTree>
    <p:extLst>
      <p:ext uri="{BB962C8B-B14F-4D97-AF65-F5344CB8AC3E}">
        <p14:creationId xmlns:p14="http://schemas.microsoft.com/office/powerpoint/2010/main" val="46441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F86C9C-0468-665A-80F9-84BF8DC77F43}"/>
              </a:ext>
            </a:extLst>
          </p:cNvPr>
          <p:cNvSpPr>
            <a:spLocks noGrp="1"/>
          </p:cNvSpPr>
          <p:nvPr>
            <p:ph type="sldNum" sz="quarter" idx="12"/>
          </p:nvPr>
        </p:nvSpPr>
        <p:spPr/>
        <p:txBody>
          <a:bodyPr/>
          <a:lstStyle/>
          <a:p>
            <a:fld id="{FE7A4BB3-E848-5A44-82DF-322201952CD8}" type="slidenum">
              <a:rPr lang="en-US" smtClean="0"/>
              <a:pPr/>
              <a:t>25</a:t>
            </a:fld>
            <a:endParaRPr lang="en-US" dirty="0"/>
          </a:p>
        </p:txBody>
      </p:sp>
      <p:sp>
        <p:nvSpPr>
          <p:cNvPr id="4" name="Title 3">
            <a:extLst>
              <a:ext uri="{FF2B5EF4-FFF2-40B4-BE49-F238E27FC236}">
                <a16:creationId xmlns:a16="http://schemas.microsoft.com/office/drawing/2014/main" id="{4D22889B-EF4F-6A3C-FC03-EF4D43607756}"/>
              </a:ext>
            </a:extLst>
          </p:cNvPr>
          <p:cNvSpPr>
            <a:spLocks noGrp="1"/>
          </p:cNvSpPr>
          <p:nvPr>
            <p:ph type="title"/>
          </p:nvPr>
        </p:nvSpPr>
        <p:spPr>
          <a:xfrm>
            <a:off x="3248107" y="229369"/>
            <a:ext cx="10972800" cy="1310979"/>
          </a:xfrm>
        </p:spPr>
        <p:txBody>
          <a:bodyPr/>
          <a:lstStyle/>
          <a:p>
            <a:r>
              <a:rPr lang="en-US" dirty="0"/>
              <a:t>We use the concept of ‘design patterns” to define evolutionarily conserved function of modules</a:t>
            </a:r>
          </a:p>
        </p:txBody>
      </p:sp>
      <p:pic>
        <p:nvPicPr>
          <p:cNvPr id="3" name="Picture 2">
            <a:extLst>
              <a:ext uri="{FF2B5EF4-FFF2-40B4-BE49-F238E27FC236}">
                <a16:creationId xmlns:a16="http://schemas.microsoft.com/office/drawing/2014/main" id="{4ED4EB61-7508-2CC6-566E-395D0E42B450}"/>
              </a:ext>
            </a:extLst>
          </p:cNvPr>
          <p:cNvPicPr>
            <a:picLocks noChangeAspect="1"/>
          </p:cNvPicPr>
          <p:nvPr/>
        </p:nvPicPr>
        <p:blipFill>
          <a:blip r:embed="rId2"/>
          <a:stretch>
            <a:fillRect/>
          </a:stretch>
        </p:blipFill>
        <p:spPr>
          <a:xfrm>
            <a:off x="3584863" y="1624885"/>
            <a:ext cx="8815943" cy="6282730"/>
          </a:xfrm>
          <a:prstGeom prst="rect">
            <a:avLst/>
          </a:prstGeom>
        </p:spPr>
      </p:pic>
    </p:spTree>
    <p:extLst>
      <p:ext uri="{BB962C8B-B14F-4D97-AF65-F5344CB8AC3E}">
        <p14:creationId xmlns:p14="http://schemas.microsoft.com/office/powerpoint/2010/main" val="410599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C3FA12-013B-5AAC-2E42-8752DC2F537D}"/>
              </a:ext>
            </a:extLst>
          </p:cNvPr>
          <p:cNvSpPr>
            <a:spLocks noGrp="1"/>
          </p:cNvSpPr>
          <p:nvPr>
            <p:ph type="sldNum" sz="quarter" idx="12"/>
          </p:nvPr>
        </p:nvSpPr>
        <p:spPr/>
        <p:txBody>
          <a:bodyPr/>
          <a:lstStyle/>
          <a:p>
            <a:fld id="{FE7A4BB3-E848-5A44-82DF-322201952CD8}" type="slidenum">
              <a:rPr lang="en-US" smtClean="0"/>
              <a:pPr/>
              <a:t>26</a:t>
            </a:fld>
            <a:endParaRPr lang="en-US" dirty="0"/>
          </a:p>
        </p:txBody>
      </p:sp>
      <p:sp>
        <p:nvSpPr>
          <p:cNvPr id="6" name="Content Placeholder 5">
            <a:extLst>
              <a:ext uri="{FF2B5EF4-FFF2-40B4-BE49-F238E27FC236}">
                <a16:creationId xmlns:a16="http://schemas.microsoft.com/office/drawing/2014/main" id="{29225F6E-E531-64E1-D63D-128FD5429FD5}"/>
              </a:ext>
            </a:extLst>
          </p:cNvPr>
          <p:cNvSpPr>
            <a:spLocks noGrp="1"/>
          </p:cNvSpPr>
          <p:nvPr>
            <p:ph sz="quarter" idx="20"/>
          </p:nvPr>
        </p:nvSpPr>
        <p:spPr>
          <a:xfrm>
            <a:off x="7119539" y="469900"/>
            <a:ext cx="7063268" cy="5486400"/>
          </a:xfrm>
        </p:spPr>
        <p:txBody>
          <a:bodyPr/>
          <a:lstStyle/>
          <a:p>
            <a:pPr>
              <a:lnSpc>
                <a:spcPct val="100000"/>
              </a:lnSpc>
              <a:spcBef>
                <a:spcPts val="0"/>
              </a:spcBef>
            </a:pPr>
            <a:r>
              <a:rPr lang="en-US" sz="3200" dirty="0">
                <a:solidFill>
                  <a:schemeClr val="accent6"/>
                </a:solidFill>
                <a:effectLst/>
                <a:latin typeface="+mj-lt"/>
                <a:ea typeface="Calibri" panose="020F0502020204030204" pitchFamily="34" charset="0"/>
              </a:rPr>
              <a:t>Michael Kochen</a:t>
            </a:r>
            <a:r>
              <a:rPr lang="en-US" sz="3200" baseline="30000" dirty="0">
                <a:solidFill>
                  <a:schemeClr val="accent6"/>
                </a:solidFill>
                <a:effectLst/>
                <a:latin typeface="+mj-lt"/>
                <a:ea typeface="Calibri" panose="020F0502020204030204" pitchFamily="34" charset="0"/>
              </a:rPr>
              <a:t>2</a:t>
            </a:r>
          </a:p>
          <a:p>
            <a:pPr>
              <a:lnSpc>
                <a:spcPct val="100000"/>
              </a:lnSpc>
              <a:spcBef>
                <a:spcPts val="0"/>
              </a:spcBef>
            </a:pPr>
            <a:r>
              <a:rPr lang="en-US" sz="3200" dirty="0">
                <a:solidFill>
                  <a:schemeClr val="accent6"/>
                </a:solidFill>
                <a:effectLst/>
                <a:latin typeface="+mj-lt"/>
                <a:ea typeface="Calibri" panose="020F0502020204030204" pitchFamily="34" charset="0"/>
              </a:rPr>
              <a:t>Song Feng</a:t>
            </a:r>
            <a:r>
              <a:rPr lang="en-US" sz="3200" baseline="30000" dirty="0">
                <a:solidFill>
                  <a:schemeClr val="accent6"/>
                </a:solidFill>
                <a:effectLst/>
                <a:latin typeface="+mj-lt"/>
                <a:ea typeface="Calibri" panose="020F0502020204030204" pitchFamily="34" charset="0"/>
              </a:rPr>
              <a:t>1</a:t>
            </a:r>
          </a:p>
          <a:p>
            <a:pPr>
              <a:lnSpc>
                <a:spcPct val="100000"/>
              </a:lnSpc>
              <a:spcBef>
                <a:spcPts val="0"/>
              </a:spcBef>
            </a:pPr>
            <a:r>
              <a:rPr lang="en-US" sz="3200" dirty="0">
                <a:solidFill>
                  <a:schemeClr val="accent6"/>
                </a:solidFill>
                <a:effectLst/>
                <a:latin typeface="+mj-lt"/>
                <a:ea typeface="Calibri" panose="020F0502020204030204" pitchFamily="34" charset="0"/>
              </a:rPr>
              <a:t>James A. Sanford</a:t>
            </a:r>
            <a:r>
              <a:rPr lang="en-US" sz="3200" baseline="30000" dirty="0">
                <a:solidFill>
                  <a:schemeClr val="accent6"/>
                </a:solidFill>
                <a:effectLst/>
                <a:latin typeface="+mj-lt"/>
                <a:ea typeface="Calibri" panose="020F0502020204030204" pitchFamily="34" charset="0"/>
              </a:rPr>
              <a:t>1</a:t>
            </a:r>
          </a:p>
          <a:p>
            <a:pPr>
              <a:lnSpc>
                <a:spcPct val="100000"/>
              </a:lnSpc>
              <a:spcBef>
                <a:spcPts val="0"/>
              </a:spcBef>
            </a:pPr>
            <a:r>
              <a:rPr lang="en-US" sz="3200" dirty="0">
                <a:solidFill>
                  <a:schemeClr val="accent6"/>
                </a:solidFill>
                <a:effectLst/>
                <a:latin typeface="+mj-lt"/>
                <a:ea typeface="Calibri" panose="020F0502020204030204" pitchFamily="34" charset="0"/>
              </a:rPr>
              <a:t>Thomas Weber</a:t>
            </a:r>
            <a:r>
              <a:rPr lang="en-US" sz="3200" baseline="30000" dirty="0">
                <a:solidFill>
                  <a:schemeClr val="accent6"/>
                </a:solidFill>
                <a:effectLst/>
                <a:latin typeface="+mj-lt"/>
                <a:ea typeface="Calibri" panose="020F0502020204030204" pitchFamily="34" charset="0"/>
              </a:rPr>
              <a:t>1</a:t>
            </a:r>
            <a:endParaRPr lang="en-US" sz="3200" baseline="30000" dirty="0">
              <a:solidFill>
                <a:schemeClr val="accent6"/>
              </a:solidFill>
              <a:latin typeface="+mj-lt"/>
              <a:ea typeface="Calibri" panose="020F0502020204030204" pitchFamily="34" charset="0"/>
            </a:endParaRPr>
          </a:p>
          <a:p>
            <a:pPr>
              <a:lnSpc>
                <a:spcPct val="100000"/>
              </a:lnSpc>
              <a:spcBef>
                <a:spcPts val="0"/>
              </a:spcBef>
            </a:pPr>
            <a:r>
              <a:rPr lang="en-US" sz="3200" dirty="0">
                <a:solidFill>
                  <a:schemeClr val="accent6"/>
                </a:solidFill>
                <a:effectLst/>
                <a:latin typeface="+mj-lt"/>
                <a:ea typeface="Calibri" panose="020F0502020204030204" pitchFamily="34" charset="0"/>
              </a:rPr>
              <a:t>Chelsea M. Hutchinson-Bunch</a:t>
            </a:r>
            <a:r>
              <a:rPr lang="en-US" sz="3200" baseline="30000" dirty="0">
                <a:solidFill>
                  <a:schemeClr val="accent6"/>
                </a:solidFill>
                <a:effectLst/>
                <a:latin typeface="+mj-lt"/>
                <a:ea typeface="Calibri" panose="020F0502020204030204" pitchFamily="34" charset="0"/>
              </a:rPr>
              <a:t>1</a:t>
            </a:r>
            <a:endParaRPr lang="en-US" sz="3200" baseline="30000" dirty="0">
              <a:solidFill>
                <a:schemeClr val="accent6"/>
              </a:solidFill>
              <a:latin typeface="+mj-lt"/>
              <a:ea typeface="Calibri" panose="020F0502020204030204" pitchFamily="34" charset="0"/>
            </a:endParaRPr>
          </a:p>
          <a:p>
            <a:pPr>
              <a:lnSpc>
                <a:spcPct val="100000"/>
              </a:lnSpc>
              <a:spcBef>
                <a:spcPts val="0"/>
              </a:spcBef>
            </a:pPr>
            <a:r>
              <a:rPr lang="en-US" sz="3200" dirty="0" err="1">
                <a:solidFill>
                  <a:schemeClr val="accent6"/>
                </a:solidFill>
                <a:effectLst/>
                <a:latin typeface="+mj-lt"/>
                <a:ea typeface="Calibri" panose="020F0502020204030204" pitchFamily="34" charset="0"/>
              </a:rPr>
              <a:t>Panshak</a:t>
            </a:r>
            <a:r>
              <a:rPr lang="en-US" sz="3200" dirty="0">
                <a:solidFill>
                  <a:schemeClr val="accent6"/>
                </a:solidFill>
                <a:effectLst/>
                <a:latin typeface="+mj-lt"/>
                <a:ea typeface="Calibri" panose="020F0502020204030204" pitchFamily="34" charset="0"/>
              </a:rPr>
              <a:t> P. Dakup</a:t>
            </a:r>
            <a:r>
              <a:rPr lang="en-US" sz="3200" baseline="30000" dirty="0">
                <a:solidFill>
                  <a:schemeClr val="accent6"/>
                </a:solidFill>
                <a:effectLst/>
                <a:latin typeface="+mj-lt"/>
                <a:ea typeface="Calibri" panose="020F0502020204030204" pitchFamily="34" charset="0"/>
              </a:rPr>
              <a:t>1</a:t>
            </a:r>
            <a:endParaRPr lang="en-US" sz="3200" baseline="30000" dirty="0">
              <a:solidFill>
                <a:schemeClr val="accent6"/>
              </a:solidFill>
              <a:latin typeface="+mj-lt"/>
              <a:ea typeface="Calibri" panose="020F0502020204030204" pitchFamily="34" charset="0"/>
            </a:endParaRPr>
          </a:p>
          <a:p>
            <a:pPr>
              <a:lnSpc>
                <a:spcPct val="100000"/>
              </a:lnSpc>
              <a:spcBef>
                <a:spcPts val="0"/>
              </a:spcBef>
            </a:pPr>
            <a:r>
              <a:rPr lang="en-US" sz="3200" dirty="0">
                <a:solidFill>
                  <a:schemeClr val="accent6"/>
                </a:solidFill>
                <a:effectLst/>
                <a:latin typeface="+mj-lt"/>
                <a:ea typeface="Calibri" panose="020F0502020204030204" pitchFamily="34" charset="0"/>
              </a:rPr>
              <a:t>Vanessa L. Paurus</a:t>
            </a:r>
            <a:r>
              <a:rPr lang="en-US" sz="3200" baseline="30000" dirty="0">
                <a:solidFill>
                  <a:schemeClr val="accent6"/>
                </a:solidFill>
                <a:effectLst/>
                <a:latin typeface="+mj-lt"/>
                <a:ea typeface="Calibri" panose="020F0502020204030204" pitchFamily="34" charset="0"/>
              </a:rPr>
              <a:t>1</a:t>
            </a:r>
            <a:endParaRPr lang="en-US" sz="3200" baseline="30000" dirty="0">
              <a:solidFill>
                <a:schemeClr val="accent6"/>
              </a:solidFill>
              <a:latin typeface="+mj-lt"/>
              <a:ea typeface="Calibri" panose="020F0502020204030204" pitchFamily="34" charset="0"/>
            </a:endParaRPr>
          </a:p>
          <a:p>
            <a:pPr>
              <a:lnSpc>
                <a:spcPct val="100000"/>
              </a:lnSpc>
              <a:spcBef>
                <a:spcPts val="0"/>
              </a:spcBef>
            </a:pPr>
            <a:r>
              <a:rPr lang="en-US" sz="3200" dirty="0">
                <a:solidFill>
                  <a:schemeClr val="accent6"/>
                </a:solidFill>
                <a:effectLst/>
                <a:latin typeface="+mj-lt"/>
                <a:ea typeface="Calibri" panose="020F0502020204030204" pitchFamily="34" charset="0"/>
              </a:rPr>
              <a:t>Kwame Attah</a:t>
            </a:r>
            <a:r>
              <a:rPr lang="en-US" sz="3200" baseline="30000" dirty="0">
                <a:solidFill>
                  <a:schemeClr val="accent6"/>
                </a:solidFill>
                <a:effectLst/>
                <a:latin typeface="+mj-lt"/>
                <a:ea typeface="Calibri" panose="020F0502020204030204" pitchFamily="34" charset="0"/>
              </a:rPr>
              <a:t>1</a:t>
            </a:r>
          </a:p>
          <a:p>
            <a:pPr>
              <a:lnSpc>
                <a:spcPct val="100000"/>
              </a:lnSpc>
              <a:spcBef>
                <a:spcPts val="0"/>
              </a:spcBef>
            </a:pPr>
            <a:r>
              <a:rPr lang="en-US" sz="3200" dirty="0">
                <a:solidFill>
                  <a:schemeClr val="accent6"/>
                </a:solidFill>
                <a:latin typeface="+mj-lt"/>
              </a:rPr>
              <a:t>Steven Andrews</a:t>
            </a:r>
            <a:r>
              <a:rPr lang="en-US" sz="3200" baseline="30000" dirty="0">
                <a:solidFill>
                  <a:schemeClr val="accent6"/>
                </a:solidFill>
                <a:latin typeface="+mj-lt"/>
              </a:rPr>
              <a:t>2</a:t>
            </a:r>
            <a:endParaRPr lang="en-US" sz="3200" dirty="0">
              <a:solidFill>
                <a:schemeClr val="accent6"/>
              </a:solidFill>
              <a:latin typeface="+mj-lt"/>
            </a:endParaRPr>
          </a:p>
          <a:p>
            <a:pPr>
              <a:lnSpc>
                <a:spcPct val="100000"/>
              </a:lnSpc>
              <a:spcBef>
                <a:spcPts val="0"/>
              </a:spcBef>
            </a:pPr>
            <a:r>
              <a:rPr lang="en-US" sz="3200" dirty="0">
                <a:solidFill>
                  <a:schemeClr val="accent6"/>
                </a:solidFill>
                <a:effectLst/>
                <a:latin typeface="+mj-lt"/>
                <a:ea typeface="Calibri" panose="020F0502020204030204" pitchFamily="34" charset="0"/>
              </a:rPr>
              <a:t>Herbert Sauro</a:t>
            </a:r>
            <a:r>
              <a:rPr lang="en-US" sz="3200" baseline="30000" dirty="0">
                <a:solidFill>
                  <a:schemeClr val="accent6"/>
                </a:solidFill>
                <a:effectLst/>
                <a:latin typeface="+mj-lt"/>
                <a:ea typeface="Calibri" panose="020F0502020204030204" pitchFamily="34" charset="0"/>
              </a:rPr>
              <a:t>2</a:t>
            </a:r>
          </a:p>
          <a:p>
            <a:pPr>
              <a:lnSpc>
                <a:spcPct val="100000"/>
              </a:lnSpc>
              <a:spcBef>
                <a:spcPts val="0"/>
              </a:spcBef>
            </a:pPr>
            <a:r>
              <a:rPr lang="en-US" sz="3200" dirty="0">
                <a:solidFill>
                  <a:schemeClr val="accent6"/>
                </a:solidFill>
                <a:effectLst/>
                <a:latin typeface="+mj-lt"/>
                <a:ea typeface="Calibri" panose="020F0502020204030204" pitchFamily="34" charset="0"/>
              </a:rPr>
              <a:t>Wei-Jun Qian</a:t>
            </a:r>
            <a:r>
              <a:rPr lang="en-US" sz="3200" baseline="30000" dirty="0">
                <a:solidFill>
                  <a:schemeClr val="accent6"/>
                </a:solidFill>
                <a:effectLst/>
                <a:latin typeface="+mj-lt"/>
                <a:ea typeface="Calibri" panose="020F0502020204030204" pitchFamily="34" charset="0"/>
              </a:rPr>
              <a:t>1</a:t>
            </a:r>
          </a:p>
          <a:p>
            <a:pPr marL="0" indent="0">
              <a:lnSpc>
                <a:spcPct val="100000"/>
              </a:lnSpc>
              <a:spcBef>
                <a:spcPts val="0"/>
              </a:spcBef>
              <a:buNone/>
            </a:pPr>
            <a:r>
              <a:rPr lang="en-US" sz="4400" dirty="0">
                <a:effectLst/>
                <a:latin typeface="+mj-lt"/>
              </a:rPr>
              <a:t> </a:t>
            </a:r>
            <a:endParaRPr lang="en-US" sz="4400" dirty="0">
              <a:latin typeface="+mj-lt"/>
            </a:endParaRPr>
          </a:p>
        </p:txBody>
      </p:sp>
      <p:sp>
        <p:nvSpPr>
          <p:cNvPr id="5" name="Title 4">
            <a:extLst>
              <a:ext uri="{FF2B5EF4-FFF2-40B4-BE49-F238E27FC236}">
                <a16:creationId xmlns:a16="http://schemas.microsoft.com/office/drawing/2014/main" id="{9FE9F5E0-1A77-B351-4411-AAFC812448F5}"/>
              </a:ext>
            </a:extLst>
          </p:cNvPr>
          <p:cNvSpPr>
            <a:spLocks noGrp="1"/>
          </p:cNvSpPr>
          <p:nvPr>
            <p:ph type="title"/>
          </p:nvPr>
        </p:nvSpPr>
        <p:spPr>
          <a:xfrm>
            <a:off x="1371598" y="1876425"/>
            <a:ext cx="5511802" cy="571499"/>
          </a:xfrm>
        </p:spPr>
        <p:txBody>
          <a:bodyPr/>
          <a:lstStyle/>
          <a:p>
            <a:r>
              <a:rPr lang="en-US" sz="4400" dirty="0"/>
              <a:t>Acknowledgements</a:t>
            </a:r>
          </a:p>
        </p:txBody>
      </p:sp>
      <p:pic>
        <p:nvPicPr>
          <p:cNvPr id="8" name="Picture 7">
            <a:extLst>
              <a:ext uri="{FF2B5EF4-FFF2-40B4-BE49-F238E27FC236}">
                <a16:creationId xmlns:a16="http://schemas.microsoft.com/office/drawing/2014/main" id="{C450CEFC-0031-75A6-9C31-A846B945DAB4}"/>
              </a:ext>
            </a:extLst>
          </p:cNvPr>
          <p:cNvPicPr>
            <a:picLocks noChangeAspect="1"/>
          </p:cNvPicPr>
          <p:nvPr/>
        </p:nvPicPr>
        <p:blipFill>
          <a:blip r:embed="rId2"/>
          <a:stretch>
            <a:fillRect/>
          </a:stretch>
        </p:blipFill>
        <p:spPr>
          <a:xfrm>
            <a:off x="2385829" y="4344450"/>
            <a:ext cx="2771106" cy="768329"/>
          </a:xfrm>
          <a:prstGeom prst="rect">
            <a:avLst/>
          </a:prstGeom>
        </p:spPr>
      </p:pic>
      <p:pic>
        <p:nvPicPr>
          <p:cNvPr id="10" name="Picture 9">
            <a:extLst>
              <a:ext uri="{FF2B5EF4-FFF2-40B4-BE49-F238E27FC236}">
                <a16:creationId xmlns:a16="http://schemas.microsoft.com/office/drawing/2014/main" id="{C25EB13F-17FB-C53F-40B9-9B1315322BDD}"/>
              </a:ext>
            </a:extLst>
          </p:cNvPr>
          <p:cNvPicPr>
            <a:picLocks noChangeAspect="1"/>
          </p:cNvPicPr>
          <p:nvPr/>
        </p:nvPicPr>
        <p:blipFill>
          <a:blip r:embed="rId3"/>
          <a:stretch>
            <a:fillRect/>
          </a:stretch>
        </p:blipFill>
        <p:spPr>
          <a:xfrm>
            <a:off x="2412481" y="5329954"/>
            <a:ext cx="2616202" cy="1710595"/>
          </a:xfrm>
          <a:prstGeom prst="rect">
            <a:avLst/>
          </a:prstGeom>
        </p:spPr>
      </p:pic>
      <p:pic>
        <p:nvPicPr>
          <p:cNvPr id="11" name="Picture 10">
            <a:extLst>
              <a:ext uri="{FF2B5EF4-FFF2-40B4-BE49-F238E27FC236}">
                <a16:creationId xmlns:a16="http://schemas.microsoft.com/office/drawing/2014/main" id="{276F12D0-F0F0-961C-7230-D06DB99DE97B}"/>
              </a:ext>
            </a:extLst>
          </p:cNvPr>
          <p:cNvPicPr>
            <a:picLocks noChangeAspect="1"/>
          </p:cNvPicPr>
          <p:nvPr/>
        </p:nvPicPr>
        <p:blipFill>
          <a:blip r:embed="rId4"/>
          <a:stretch>
            <a:fillRect/>
          </a:stretch>
        </p:blipFill>
        <p:spPr>
          <a:xfrm>
            <a:off x="1371598" y="7257724"/>
            <a:ext cx="4799568" cy="768329"/>
          </a:xfrm>
          <a:prstGeom prst="rect">
            <a:avLst/>
          </a:prstGeom>
        </p:spPr>
      </p:pic>
      <p:pic>
        <p:nvPicPr>
          <p:cNvPr id="12" name="Picture 11">
            <a:extLst>
              <a:ext uri="{FF2B5EF4-FFF2-40B4-BE49-F238E27FC236}">
                <a16:creationId xmlns:a16="http://schemas.microsoft.com/office/drawing/2014/main" id="{D766AB97-F8E3-D57D-8DC2-FF76A69D98DA}"/>
              </a:ext>
            </a:extLst>
          </p:cNvPr>
          <p:cNvPicPr>
            <a:picLocks noChangeAspect="1"/>
          </p:cNvPicPr>
          <p:nvPr/>
        </p:nvPicPr>
        <p:blipFill>
          <a:blip r:embed="rId5"/>
          <a:stretch>
            <a:fillRect/>
          </a:stretch>
        </p:blipFill>
        <p:spPr>
          <a:xfrm>
            <a:off x="2409307" y="2771067"/>
            <a:ext cx="2774950" cy="1259358"/>
          </a:xfrm>
          <a:prstGeom prst="rect">
            <a:avLst/>
          </a:prstGeom>
        </p:spPr>
      </p:pic>
      <p:sp>
        <p:nvSpPr>
          <p:cNvPr id="13" name="TextBox 12">
            <a:extLst>
              <a:ext uri="{FF2B5EF4-FFF2-40B4-BE49-F238E27FC236}">
                <a16:creationId xmlns:a16="http://schemas.microsoft.com/office/drawing/2014/main" id="{8ED35645-9CD0-3AE7-E27E-42B3ACFC1424}"/>
              </a:ext>
            </a:extLst>
          </p:cNvPr>
          <p:cNvSpPr txBox="1"/>
          <p:nvPr/>
        </p:nvSpPr>
        <p:spPr>
          <a:xfrm>
            <a:off x="7119539" y="6251926"/>
            <a:ext cx="6819900" cy="1902059"/>
          </a:xfrm>
          <a:prstGeom prst="rect">
            <a:avLst/>
          </a:prstGeom>
          <a:noFill/>
        </p:spPr>
        <p:txBody>
          <a:bodyPr wrap="square" rtlCol="0">
            <a:spAutoFit/>
          </a:bodyPr>
          <a:lstStyle/>
          <a:p>
            <a:r>
              <a:rPr lang="en-US" sz="2400" baseline="30000" dirty="0">
                <a:solidFill>
                  <a:schemeClr val="accent6"/>
                </a:solidFill>
              </a:rPr>
              <a:t>1</a:t>
            </a:r>
            <a:r>
              <a:rPr lang="en-US" sz="2400" dirty="0">
                <a:solidFill>
                  <a:schemeClr val="accent6"/>
                </a:solidFill>
              </a:rPr>
              <a:t>Biological Sciences Division, Pacific Northwest National Laboratory</a:t>
            </a:r>
          </a:p>
          <a:p>
            <a:r>
              <a:rPr lang="en-US" sz="2400" baseline="30000" dirty="0">
                <a:solidFill>
                  <a:schemeClr val="accent6"/>
                </a:solidFill>
              </a:rPr>
              <a:t>2</a:t>
            </a:r>
            <a:r>
              <a:rPr lang="en-US" sz="2400" dirty="0">
                <a:solidFill>
                  <a:schemeClr val="accent6"/>
                </a:solidFill>
              </a:rPr>
              <a:t>Department of Bioengineering, University of Washington</a:t>
            </a:r>
          </a:p>
          <a:p>
            <a:endParaRPr lang="en-US" dirty="0"/>
          </a:p>
        </p:txBody>
      </p:sp>
    </p:spTree>
    <p:extLst>
      <p:ext uri="{BB962C8B-B14F-4D97-AF65-F5344CB8AC3E}">
        <p14:creationId xmlns:p14="http://schemas.microsoft.com/office/powerpoint/2010/main" val="392884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43D16-A0D3-E774-37BE-941E38F5501D}"/>
              </a:ext>
            </a:extLst>
          </p:cNvPr>
          <p:cNvSpPr>
            <a:spLocks noGrp="1"/>
          </p:cNvSpPr>
          <p:nvPr>
            <p:ph type="sldNum" sz="quarter" idx="12"/>
          </p:nvPr>
        </p:nvSpPr>
        <p:spPr/>
        <p:txBody>
          <a:bodyPr/>
          <a:lstStyle/>
          <a:p>
            <a:fld id="{FE7A4BB3-E848-5A44-82DF-322201952CD8}" type="slidenum">
              <a:rPr lang="en-US" smtClean="0"/>
              <a:pPr/>
              <a:t>27</a:t>
            </a:fld>
            <a:endParaRPr lang="en-US" dirty="0"/>
          </a:p>
        </p:txBody>
      </p:sp>
      <p:sp>
        <p:nvSpPr>
          <p:cNvPr id="3" name="Title 2">
            <a:extLst>
              <a:ext uri="{FF2B5EF4-FFF2-40B4-BE49-F238E27FC236}">
                <a16:creationId xmlns:a16="http://schemas.microsoft.com/office/drawing/2014/main" id="{4DEE3210-72AC-FA2D-917F-00497F70DCB0}"/>
              </a:ext>
            </a:extLst>
          </p:cNvPr>
          <p:cNvSpPr>
            <a:spLocks noGrp="1"/>
          </p:cNvSpPr>
          <p:nvPr>
            <p:ph type="title"/>
          </p:nvPr>
        </p:nvSpPr>
        <p:spPr>
          <a:xfrm>
            <a:off x="5106660" y="3248402"/>
            <a:ext cx="4417080" cy="1310979"/>
          </a:xfrm>
        </p:spPr>
        <p:txBody>
          <a:bodyPr/>
          <a:lstStyle/>
          <a:p>
            <a:pPr algn="ctr"/>
            <a:r>
              <a:rPr lang="en-US" sz="4400" dirty="0"/>
              <a:t>Questions?</a:t>
            </a:r>
          </a:p>
        </p:txBody>
      </p:sp>
    </p:spTree>
    <p:extLst>
      <p:ext uri="{BB962C8B-B14F-4D97-AF65-F5344CB8AC3E}">
        <p14:creationId xmlns:p14="http://schemas.microsoft.com/office/powerpoint/2010/main" val="157390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D49A-F87A-46B0-A0A4-7301B36DCC25}"/>
              </a:ext>
            </a:extLst>
          </p:cNvPr>
          <p:cNvSpPr>
            <a:spLocks noGrp="1"/>
          </p:cNvSpPr>
          <p:nvPr>
            <p:ph type="title"/>
          </p:nvPr>
        </p:nvSpPr>
        <p:spPr/>
        <p:txBody>
          <a:bodyPr>
            <a:normAutofit/>
          </a:bodyPr>
          <a:lstStyle/>
          <a:p>
            <a:pPr algn="ctr"/>
            <a:r>
              <a:rPr lang="en-US" dirty="0"/>
              <a:t>Functional “modules” in the EGFR-ERK pathway display linear input-output relationships</a:t>
            </a:r>
          </a:p>
        </p:txBody>
      </p:sp>
      <p:pic>
        <p:nvPicPr>
          <p:cNvPr id="3" name="Picture 2">
            <a:extLst>
              <a:ext uri="{FF2B5EF4-FFF2-40B4-BE49-F238E27FC236}">
                <a16:creationId xmlns:a16="http://schemas.microsoft.com/office/drawing/2014/main" id="{9779ACF6-A4E6-A8F5-6F48-842F039A1906}"/>
              </a:ext>
            </a:extLst>
          </p:cNvPr>
          <p:cNvPicPr>
            <a:picLocks noChangeAspect="1"/>
          </p:cNvPicPr>
          <p:nvPr/>
        </p:nvPicPr>
        <p:blipFill>
          <a:blip r:embed="rId2"/>
          <a:stretch>
            <a:fillRect/>
          </a:stretch>
        </p:blipFill>
        <p:spPr>
          <a:xfrm>
            <a:off x="1311965" y="2767441"/>
            <a:ext cx="5543903" cy="4348976"/>
          </a:xfrm>
          <a:prstGeom prst="rect">
            <a:avLst/>
          </a:prstGeom>
        </p:spPr>
      </p:pic>
      <p:pic>
        <p:nvPicPr>
          <p:cNvPr id="5" name="Picture 4">
            <a:extLst>
              <a:ext uri="{FF2B5EF4-FFF2-40B4-BE49-F238E27FC236}">
                <a16:creationId xmlns:a16="http://schemas.microsoft.com/office/drawing/2014/main" id="{958209EB-1A66-384E-9E4B-101A25F37BB6}"/>
              </a:ext>
            </a:extLst>
          </p:cNvPr>
          <p:cNvPicPr>
            <a:picLocks noChangeAspect="1"/>
          </p:cNvPicPr>
          <p:nvPr/>
        </p:nvPicPr>
        <p:blipFill>
          <a:blip r:embed="rId3"/>
          <a:stretch>
            <a:fillRect/>
          </a:stretch>
        </p:blipFill>
        <p:spPr>
          <a:xfrm>
            <a:off x="10430475" y="2590154"/>
            <a:ext cx="3909825" cy="3831367"/>
          </a:xfrm>
          <a:prstGeom prst="rect">
            <a:avLst/>
          </a:prstGeom>
        </p:spPr>
      </p:pic>
      <p:pic>
        <p:nvPicPr>
          <p:cNvPr id="6" name="Picture 5">
            <a:extLst>
              <a:ext uri="{FF2B5EF4-FFF2-40B4-BE49-F238E27FC236}">
                <a16:creationId xmlns:a16="http://schemas.microsoft.com/office/drawing/2014/main" id="{8526960A-947D-F04C-6C8A-B441829C06C2}"/>
              </a:ext>
            </a:extLst>
          </p:cNvPr>
          <p:cNvPicPr>
            <a:picLocks noChangeAspect="1"/>
          </p:cNvPicPr>
          <p:nvPr/>
        </p:nvPicPr>
        <p:blipFill>
          <a:blip r:embed="rId4"/>
          <a:stretch>
            <a:fillRect/>
          </a:stretch>
        </p:blipFill>
        <p:spPr>
          <a:xfrm>
            <a:off x="7068804" y="1709934"/>
            <a:ext cx="3235991" cy="3171700"/>
          </a:xfrm>
          <a:prstGeom prst="rect">
            <a:avLst/>
          </a:prstGeom>
        </p:spPr>
      </p:pic>
      <p:pic>
        <p:nvPicPr>
          <p:cNvPr id="7" name="Picture 6">
            <a:extLst>
              <a:ext uri="{FF2B5EF4-FFF2-40B4-BE49-F238E27FC236}">
                <a16:creationId xmlns:a16="http://schemas.microsoft.com/office/drawing/2014/main" id="{81D31302-2141-446E-A0F7-B9FDA5143DBC}"/>
              </a:ext>
            </a:extLst>
          </p:cNvPr>
          <p:cNvPicPr>
            <a:picLocks noChangeAspect="1"/>
          </p:cNvPicPr>
          <p:nvPr/>
        </p:nvPicPr>
        <p:blipFill>
          <a:blip r:embed="rId5"/>
          <a:stretch>
            <a:fillRect/>
          </a:stretch>
        </p:blipFill>
        <p:spPr>
          <a:xfrm>
            <a:off x="7068804" y="5009657"/>
            <a:ext cx="3235991" cy="3178302"/>
          </a:xfrm>
          <a:prstGeom prst="rect">
            <a:avLst/>
          </a:prstGeom>
        </p:spPr>
      </p:pic>
    </p:spTree>
    <p:extLst>
      <p:ext uri="{BB962C8B-B14F-4D97-AF65-F5344CB8AC3E}">
        <p14:creationId xmlns:p14="http://schemas.microsoft.com/office/powerpoint/2010/main" val="37670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6"/>
          <p:cNvSpPr>
            <a:spLocks noGrp="1" noChangeArrowheads="1"/>
          </p:cNvSpPr>
          <p:nvPr>
            <p:ph type="title"/>
          </p:nvPr>
        </p:nvSpPr>
        <p:spPr>
          <a:xfrm>
            <a:off x="3200400" y="270933"/>
            <a:ext cx="10972800" cy="763657"/>
          </a:xfrm>
        </p:spPr>
        <p:txBody>
          <a:bodyPr/>
          <a:lstStyle/>
          <a:p>
            <a:r>
              <a:rPr lang="en-US" sz="3120" dirty="0">
                <a:latin typeface="Century Gothic" charset="0"/>
                <a:ea typeface="ＭＳ Ｐゴシック" charset="0"/>
                <a:cs typeface="ＭＳ Ｐゴシック" charset="0"/>
              </a:rPr>
              <a:t>Epidermal Growth Factor Receptor System</a:t>
            </a:r>
          </a:p>
        </p:txBody>
      </p:sp>
      <p:sp>
        <p:nvSpPr>
          <p:cNvPr id="6145" name="Footer Placeholder 3"/>
          <p:cNvSpPr>
            <a:spLocks noGrp="1"/>
          </p:cNvSpPr>
          <p:nvPr>
            <p:ph type="ftr" sz="quarter" idx="3"/>
          </p:nvPr>
        </p:nvSpPr>
        <p:spPr bwMode="auto">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80">
                <a:solidFill>
                  <a:schemeClr val="tx1"/>
                </a:solidFill>
                <a:latin typeface="Arial" charset="0"/>
                <a:ea typeface="ＭＳ Ｐゴシック" charset="0"/>
                <a:cs typeface="ＭＳ Ｐゴシック" charset="0"/>
              </a:defRPr>
            </a:lvl1pPr>
            <a:lvl2pPr marL="891540" indent="-342900">
              <a:defRPr sz="1080">
                <a:solidFill>
                  <a:schemeClr val="tx1"/>
                </a:solidFill>
                <a:latin typeface="Arial" charset="0"/>
                <a:ea typeface="ＭＳ Ｐゴシック" charset="0"/>
              </a:defRPr>
            </a:lvl2pPr>
            <a:lvl3pPr marL="1371600" indent="-274320">
              <a:defRPr sz="1080">
                <a:solidFill>
                  <a:schemeClr val="tx1"/>
                </a:solidFill>
                <a:latin typeface="Arial" charset="0"/>
                <a:ea typeface="ＭＳ Ｐゴシック" charset="0"/>
              </a:defRPr>
            </a:lvl3pPr>
            <a:lvl4pPr marL="1920240" indent="-274320">
              <a:defRPr sz="1080">
                <a:solidFill>
                  <a:schemeClr val="tx1"/>
                </a:solidFill>
                <a:latin typeface="Arial" charset="0"/>
                <a:ea typeface="ＭＳ Ｐゴシック" charset="0"/>
              </a:defRPr>
            </a:lvl4pPr>
            <a:lvl5pPr marL="2468880" indent="-274320">
              <a:defRPr sz="1080">
                <a:solidFill>
                  <a:schemeClr val="tx1"/>
                </a:solidFill>
                <a:latin typeface="Arial" charset="0"/>
                <a:ea typeface="ＭＳ Ｐゴシック" charset="0"/>
              </a:defRPr>
            </a:lvl5pPr>
            <a:lvl6pPr marL="3017520" indent="-274320" eaLnBrk="0" fontAlgn="base" hangingPunct="0">
              <a:spcBef>
                <a:spcPct val="0"/>
              </a:spcBef>
              <a:spcAft>
                <a:spcPct val="0"/>
              </a:spcAft>
              <a:defRPr sz="1080">
                <a:solidFill>
                  <a:schemeClr val="tx1"/>
                </a:solidFill>
                <a:latin typeface="Arial" charset="0"/>
                <a:ea typeface="ＭＳ Ｐゴシック" charset="0"/>
              </a:defRPr>
            </a:lvl6pPr>
            <a:lvl7pPr marL="3566160" indent="-274320" eaLnBrk="0" fontAlgn="base" hangingPunct="0">
              <a:spcBef>
                <a:spcPct val="0"/>
              </a:spcBef>
              <a:spcAft>
                <a:spcPct val="0"/>
              </a:spcAft>
              <a:defRPr sz="1080">
                <a:solidFill>
                  <a:schemeClr val="tx1"/>
                </a:solidFill>
                <a:latin typeface="Arial" charset="0"/>
                <a:ea typeface="ＭＳ Ｐゴシック" charset="0"/>
              </a:defRPr>
            </a:lvl7pPr>
            <a:lvl8pPr marL="4114800" indent="-274320" eaLnBrk="0" fontAlgn="base" hangingPunct="0">
              <a:spcBef>
                <a:spcPct val="0"/>
              </a:spcBef>
              <a:spcAft>
                <a:spcPct val="0"/>
              </a:spcAft>
              <a:defRPr sz="1080">
                <a:solidFill>
                  <a:schemeClr val="tx1"/>
                </a:solidFill>
                <a:latin typeface="Arial" charset="0"/>
                <a:ea typeface="ＭＳ Ｐゴシック" charset="0"/>
              </a:defRPr>
            </a:lvl8pPr>
            <a:lvl9pPr marL="4663440" indent="-274320" eaLnBrk="0" fontAlgn="base" hangingPunct="0">
              <a:spcBef>
                <a:spcPct val="0"/>
              </a:spcBef>
              <a:spcAft>
                <a:spcPct val="0"/>
              </a:spcAft>
              <a:defRPr sz="1080">
                <a:solidFill>
                  <a:schemeClr val="tx1"/>
                </a:solidFill>
                <a:latin typeface="Arial" charset="0"/>
                <a:ea typeface="ＭＳ Ｐゴシック" charset="0"/>
              </a:defRPr>
            </a:lvl9pPr>
          </a:lstStyle>
          <a:p>
            <a:fld id="{BE6E1928-27BA-A143-B586-0C9A4DE9108C}" type="slidenum">
              <a:rPr lang="en-US"/>
              <a:pPr/>
              <a:t>3</a:t>
            </a:fld>
            <a:r>
              <a:rPr lang="en-US">
                <a:latin typeface="Times New Roman" charset="0"/>
              </a:rPr>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640" y="1371601"/>
            <a:ext cx="10216342" cy="6385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ext Box 4"/>
          <p:cNvSpPr txBox="1">
            <a:spLocks noChangeArrowheads="1"/>
          </p:cNvSpPr>
          <p:nvPr/>
        </p:nvSpPr>
        <p:spPr bwMode="auto">
          <a:xfrm>
            <a:off x="7771476" y="7118134"/>
            <a:ext cx="184731"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chemeClr val="tx1"/>
                </a:solidFill>
                <a:latin typeface="Arial" charset="0"/>
                <a:ea typeface="ＭＳ Ｐゴシック" charset="0"/>
                <a:cs typeface="ＭＳ Ｐゴシック" charset="0"/>
              </a:defRPr>
            </a:lvl1pPr>
            <a:lvl2pPr marL="742950" indent="-285750">
              <a:defRPr sz="900">
                <a:solidFill>
                  <a:schemeClr val="tx1"/>
                </a:solidFill>
                <a:latin typeface="Arial" charset="0"/>
                <a:ea typeface="ＭＳ Ｐゴシック" charset="0"/>
              </a:defRPr>
            </a:lvl2pPr>
            <a:lvl3pPr marL="1143000" indent="-228600">
              <a:defRPr sz="900">
                <a:solidFill>
                  <a:schemeClr val="tx1"/>
                </a:solidFill>
                <a:latin typeface="Arial" charset="0"/>
                <a:ea typeface="ＭＳ Ｐゴシック" charset="0"/>
              </a:defRPr>
            </a:lvl3pPr>
            <a:lvl4pPr marL="1600200" indent="-228600">
              <a:defRPr sz="900">
                <a:solidFill>
                  <a:schemeClr val="tx1"/>
                </a:solidFill>
                <a:latin typeface="Arial" charset="0"/>
                <a:ea typeface="ＭＳ Ｐゴシック" charset="0"/>
              </a:defRPr>
            </a:lvl4pPr>
            <a:lvl5pPr marL="2057400" indent="-228600">
              <a:defRPr sz="900">
                <a:solidFill>
                  <a:schemeClr val="tx1"/>
                </a:solidFill>
                <a:latin typeface="Arial" charset="0"/>
                <a:ea typeface="ＭＳ Ｐゴシック" charset="0"/>
              </a:defRPr>
            </a:lvl5pPr>
            <a:lvl6pPr marL="2514600" indent="-228600" eaLnBrk="0" fontAlgn="base" hangingPunct="0">
              <a:spcBef>
                <a:spcPct val="0"/>
              </a:spcBef>
              <a:spcAft>
                <a:spcPct val="0"/>
              </a:spcAft>
              <a:defRPr sz="900">
                <a:solidFill>
                  <a:schemeClr val="tx1"/>
                </a:solidFill>
                <a:latin typeface="Arial" charset="0"/>
                <a:ea typeface="ＭＳ Ｐゴシック" charset="0"/>
              </a:defRPr>
            </a:lvl6pPr>
            <a:lvl7pPr marL="2971800" indent="-228600" eaLnBrk="0" fontAlgn="base" hangingPunct="0">
              <a:spcBef>
                <a:spcPct val="0"/>
              </a:spcBef>
              <a:spcAft>
                <a:spcPct val="0"/>
              </a:spcAft>
              <a:defRPr sz="900">
                <a:solidFill>
                  <a:schemeClr val="tx1"/>
                </a:solidFill>
                <a:latin typeface="Arial" charset="0"/>
                <a:ea typeface="ＭＳ Ｐゴシック" charset="0"/>
              </a:defRPr>
            </a:lvl7pPr>
            <a:lvl8pPr marL="3429000" indent="-228600" eaLnBrk="0" fontAlgn="base" hangingPunct="0">
              <a:spcBef>
                <a:spcPct val="0"/>
              </a:spcBef>
              <a:spcAft>
                <a:spcPct val="0"/>
              </a:spcAft>
              <a:defRPr sz="900">
                <a:solidFill>
                  <a:schemeClr val="tx1"/>
                </a:solidFill>
                <a:latin typeface="Arial" charset="0"/>
                <a:ea typeface="ＭＳ Ｐゴシック" charset="0"/>
              </a:defRPr>
            </a:lvl8pPr>
            <a:lvl9pPr marL="3886200" indent="-228600" eaLnBrk="0" fontAlgn="base" hangingPunct="0">
              <a:spcBef>
                <a:spcPct val="0"/>
              </a:spcBef>
              <a:spcAft>
                <a:spcPct val="0"/>
              </a:spcAft>
              <a:defRPr sz="900">
                <a:solidFill>
                  <a:schemeClr val="tx1"/>
                </a:solidFill>
                <a:latin typeface="Arial" charset="0"/>
                <a:ea typeface="ＭＳ Ｐゴシック" charset="0"/>
              </a:defRPr>
            </a:lvl9pPr>
          </a:lstStyle>
          <a:p>
            <a:pPr algn="ctr"/>
            <a:endParaRPr lang="en-US" sz="3360">
              <a:latin typeface="Times" charset="0"/>
            </a:endParaRPr>
          </a:p>
        </p:txBody>
      </p:sp>
      <p:sp>
        <p:nvSpPr>
          <p:cNvPr id="6148" name="Text Box 5"/>
          <p:cNvSpPr txBox="1">
            <a:spLocks noChangeArrowheads="1"/>
          </p:cNvSpPr>
          <p:nvPr/>
        </p:nvSpPr>
        <p:spPr bwMode="auto">
          <a:xfrm>
            <a:off x="1476895" y="7859685"/>
            <a:ext cx="4671060" cy="350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900">
                <a:solidFill>
                  <a:schemeClr val="tx1"/>
                </a:solidFill>
                <a:latin typeface="Arial" charset="0"/>
                <a:ea typeface="ＭＳ Ｐゴシック" charset="0"/>
                <a:cs typeface="ＭＳ Ｐゴシック" charset="0"/>
              </a:defRPr>
            </a:lvl1pPr>
            <a:lvl2pPr marL="742950" indent="-285750">
              <a:defRPr sz="900">
                <a:solidFill>
                  <a:schemeClr val="tx1"/>
                </a:solidFill>
                <a:latin typeface="Arial" charset="0"/>
                <a:ea typeface="ＭＳ Ｐゴシック" charset="0"/>
              </a:defRPr>
            </a:lvl2pPr>
            <a:lvl3pPr marL="1143000" indent="-228600">
              <a:defRPr sz="900">
                <a:solidFill>
                  <a:schemeClr val="tx1"/>
                </a:solidFill>
                <a:latin typeface="Arial" charset="0"/>
                <a:ea typeface="ＭＳ Ｐゴシック" charset="0"/>
              </a:defRPr>
            </a:lvl3pPr>
            <a:lvl4pPr marL="1600200" indent="-228600">
              <a:defRPr sz="900">
                <a:solidFill>
                  <a:schemeClr val="tx1"/>
                </a:solidFill>
                <a:latin typeface="Arial" charset="0"/>
                <a:ea typeface="ＭＳ Ｐゴシック" charset="0"/>
              </a:defRPr>
            </a:lvl4pPr>
            <a:lvl5pPr marL="2057400" indent="-228600">
              <a:defRPr sz="900">
                <a:solidFill>
                  <a:schemeClr val="tx1"/>
                </a:solidFill>
                <a:latin typeface="Arial" charset="0"/>
                <a:ea typeface="ＭＳ Ｐゴシック" charset="0"/>
              </a:defRPr>
            </a:lvl5pPr>
            <a:lvl6pPr marL="2514600" indent="-228600" eaLnBrk="0" fontAlgn="base" hangingPunct="0">
              <a:spcBef>
                <a:spcPct val="0"/>
              </a:spcBef>
              <a:spcAft>
                <a:spcPct val="0"/>
              </a:spcAft>
              <a:defRPr sz="900">
                <a:solidFill>
                  <a:schemeClr val="tx1"/>
                </a:solidFill>
                <a:latin typeface="Arial" charset="0"/>
                <a:ea typeface="ＭＳ Ｐゴシック" charset="0"/>
              </a:defRPr>
            </a:lvl6pPr>
            <a:lvl7pPr marL="2971800" indent="-228600" eaLnBrk="0" fontAlgn="base" hangingPunct="0">
              <a:spcBef>
                <a:spcPct val="0"/>
              </a:spcBef>
              <a:spcAft>
                <a:spcPct val="0"/>
              </a:spcAft>
              <a:defRPr sz="900">
                <a:solidFill>
                  <a:schemeClr val="tx1"/>
                </a:solidFill>
                <a:latin typeface="Arial" charset="0"/>
                <a:ea typeface="ＭＳ Ｐゴシック" charset="0"/>
              </a:defRPr>
            </a:lvl7pPr>
            <a:lvl8pPr marL="3429000" indent="-228600" eaLnBrk="0" fontAlgn="base" hangingPunct="0">
              <a:spcBef>
                <a:spcPct val="0"/>
              </a:spcBef>
              <a:spcAft>
                <a:spcPct val="0"/>
              </a:spcAft>
              <a:defRPr sz="900">
                <a:solidFill>
                  <a:schemeClr val="tx1"/>
                </a:solidFill>
                <a:latin typeface="Arial" charset="0"/>
                <a:ea typeface="ＭＳ Ｐゴシック" charset="0"/>
              </a:defRPr>
            </a:lvl8pPr>
            <a:lvl9pPr marL="3886200" indent="-228600" eaLnBrk="0" fontAlgn="base" hangingPunct="0">
              <a:spcBef>
                <a:spcPct val="0"/>
              </a:spcBef>
              <a:spcAft>
                <a:spcPct val="0"/>
              </a:spcAft>
              <a:defRPr sz="900">
                <a:solidFill>
                  <a:schemeClr val="tx1"/>
                </a:solidFill>
                <a:latin typeface="Arial" charset="0"/>
                <a:ea typeface="ＭＳ Ｐゴシック" charset="0"/>
              </a:defRPr>
            </a:lvl9pPr>
          </a:lstStyle>
          <a:p>
            <a:r>
              <a:rPr lang="en-US" sz="1680" b="1" dirty="0" err="1">
                <a:solidFill>
                  <a:schemeClr val="tx2"/>
                </a:solidFill>
              </a:rPr>
              <a:t>Yarden</a:t>
            </a:r>
            <a:r>
              <a:rPr lang="en-US" sz="1680" b="1" dirty="0">
                <a:solidFill>
                  <a:schemeClr val="tx2"/>
                </a:solidFill>
              </a:rPr>
              <a:t>, </a:t>
            </a:r>
            <a:r>
              <a:rPr lang="en-US" sz="1680" b="1" i="1" dirty="0">
                <a:solidFill>
                  <a:schemeClr val="tx2"/>
                </a:solidFill>
              </a:rPr>
              <a:t>Eur. J. Canc.</a:t>
            </a:r>
            <a:r>
              <a:rPr lang="en-US" sz="1680" b="1" dirty="0">
                <a:solidFill>
                  <a:schemeClr val="tx2"/>
                </a:solidFill>
              </a:rPr>
              <a:t> [2001]</a:t>
            </a:r>
            <a:endParaRPr lang="en-US" sz="2160" b="1" dirty="0">
              <a:latin typeface="Times" charset="0"/>
            </a:endParaRPr>
          </a:p>
        </p:txBody>
      </p:sp>
    </p:spTree>
    <p:extLst>
      <p:ext uri="{BB962C8B-B14F-4D97-AF65-F5344CB8AC3E}">
        <p14:creationId xmlns:p14="http://schemas.microsoft.com/office/powerpoint/2010/main" val="185571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68DA-08BE-C443-A295-911D63022A44}"/>
              </a:ext>
            </a:extLst>
          </p:cNvPr>
          <p:cNvSpPr>
            <a:spLocks noGrp="1"/>
          </p:cNvSpPr>
          <p:nvPr>
            <p:ph type="title"/>
          </p:nvPr>
        </p:nvSpPr>
        <p:spPr>
          <a:xfrm>
            <a:off x="3144982" y="663556"/>
            <a:ext cx="10972800" cy="588049"/>
          </a:xfrm>
        </p:spPr>
        <p:txBody>
          <a:bodyPr/>
          <a:lstStyle/>
          <a:p>
            <a:r>
              <a:rPr lang="en-US" dirty="0"/>
              <a:t>Bottom-up kinetic models are difficult to parameterize and not scalable</a:t>
            </a:r>
          </a:p>
        </p:txBody>
      </p:sp>
      <p:sp>
        <p:nvSpPr>
          <p:cNvPr id="3" name="Footer Placeholder 2">
            <a:extLst>
              <a:ext uri="{FF2B5EF4-FFF2-40B4-BE49-F238E27FC236}">
                <a16:creationId xmlns:a16="http://schemas.microsoft.com/office/drawing/2014/main" id="{FEFB155A-92D4-164A-9712-038C0F064154}"/>
              </a:ext>
            </a:extLst>
          </p:cNvPr>
          <p:cNvSpPr>
            <a:spLocks noGrp="1"/>
          </p:cNvSpPr>
          <p:nvPr>
            <p:ph type="ftr" sz="quarter" idx="3"/>
          </p:nvPr>
        </p:nvSpPr>
        <p:spPr/>
        <p:txBody>
          <a:bodyPr/>
          <a:lstStyle/>
          <a:p>
            <a:pPr>
              <a:defRPr/>
            </a:pPr>
            <a:fld id="{5E74DC29-3AC3-7D42-8DB1-0F43D9211832}" type="slidenum">
              <a:rPr lang="en-US" altLang="en-US" smtClean="0"/>
              <a:pPr>
                <a:defRPr/>
              </a:pPr>
              <a:t>4</a:t>
            </a:fld>
            <a:r>
              <a:rPr lang="en-US" altLang="en-US">
                <a:latin typeface="Times New Roman" panose="02020603050405020304" pitchFamily="18" charset="0"/>
              </a:rPr>
              <a:t> </a:t>
            </a:r>
          </a:p>
        </p:txBody>
      </p:sp>
      <p:pic>
        <p:nvPicPr>
          <p:cNvPr id="4" name="Picture 3">
            <a:extLst>
              <a:ext uri="{FF2B5EF4-FFF2-40B4-BE49-F238E27FC236}">
                <a16:creationId xmlns:a16="http://schemas.microsoft.com/office/drawing/2014/main" id="{AEF133C0-C5D9-9642-9817-354D37B27DF3}"/>
              </a:ext>
            </a:extLst>
          </p:cNvPr>
          <p:cNvPicPr>
            <a:picLocks noChangeAspect="1"/>
          </p:cNvPicPr>
          <p:nvPr/>
        </p:nvPicPr>
        <p:blipFill>
          <a:blip r:embed="rId2"/>
          <a:stretch>
            <a:fillRect/>
          </a:stretch>
        </p:blipFill>
        <p:spPr>
          <a:xfrm>
            <a:off x="2331720" y="1314470"/>
            <a:ext cx="10326914" cy="6395065"/>
          </a:xfrm>
          <a:prstGeom prst="rect">
            <a:avLst/>
          </a:prstGeom>
        </p:spPr>
      </p:pic>
      <p:sp>
        <p:nvSpPr>
          <p:cNvPr id="5" name="TextBox 4">
            <a:extLst>
              <a:ext uri="{FF2B5EF4-FFF2-40B4-BE49-F238E27FC236}">
                <a16:creationId xmlns:a16="http://schemas.microsoft.com/office/drawing/2014/main" id="{6D52D68B-3AFA-DC43-81EB-1BF5ABC51497}"/>
              </a:ext>
            </a:extLst>
          </p:cNvPr>
          <p:cNvSpPr txBox="1"/>
          <p:nvPr/>
        </p:nvSpPr>
        <p:spPr>
          <a:xfrm>
            <a:off x="2482735" y="7586306"/>
            <a:ext cx="7040880" cy="498598"/>
          </a:xfrm>
          <a:prstGeom prst="rect">
            <a:avLst/>
          </a:prstGeom>
          <a:noFill/>
        </p:spPr>
        <p:txBody>
          <a:bodyPr wrap="square" rtlCol="0">
            <a:spAutoFit/>
          </a:bodyPr>
          <a:lstStyle/>
          <a:p>
            <a:r>
              <a:rPr lang="en-US" sz="1320" b="1" dirty="0" err="1"/>
              <a:t>Hornberg</a:t>
            </a:r>
            <a:r>
              <a:rPr lang="en-US" sz="1320" b="1" dirty="0"/>
              <a:t>, J.J., Binder, B., Bruggeman, F.J., </a:t>
            </a:r>
            <a:r>
              <a:rPr lang="en-US" sz="1320" b="1" dirty="0" err="1"/>
              <a:t>Schoeberl</a:t>
            </a:r>
            <a:r>
              <a:rPr lang="en-US" sz="1320" b="1" dirty="0"/>
              <a:t>, B., Heinrich, R., and </a:t>
            </a:r>
            <a:r>
              <a:rPr lang="en-US" sz="1320" b="1" dirty="0" err="1"/>
              <a:t>Westerhoff</a:t>
            </a:r>
            <a:r>
              <a:rPr lang="en-US" sz="1320" b="1" dirty="0"/>
              <a:t>, H.V. (2005). Oncogene </a:t>
            </a:r>
            <a:r>
              <a:rPr lang="en-US" sz="1320" b="1" i="1" dirty="0"/>
              <a:t>24</a:t>
            </a:r>
            <a:r>
              <a:rPr lang="en-US" sz="1320" b="1" dirty="0"/>
              <a:t>, 5533–5542.</a:t>
            </a:r>
          </a:p>
        </p:txBody>
      </p:sp>
    </p:spTree>
    <p:extLst>
      <p:ext uri="{BB962C8B-B14F-4D97-AF65-F5344CB8AC3E}">
        <p14:creationId xmlns:p14="http://schemas.microsoft.com/office/powerpoint/2010/main" val="320398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D846C3-CAE3-C44F-83FE-D9920AFD7D5B}"/>
              </a:ext>
            </a:extLst>
          </p:cNvPr>
          <p:cNvPicPr>
            <a:picLocks noChangeAspect="1"/>
          </p:cNvPicPr>
          <p:nvPr/>
        </p:nvPicPr>
        <p:blipFill>
          <a:blip r:embed="rId2"/>
          <a:stretch>
            <a:fillRect/>
          </a:stretch>
        </p:blipFill>
        <p:spPr>
          <a:xfrm>
            <a:off x="1828800" y="1816875"/>
            <a:ext cx="10972800" cy="5710546"/>
          </a:xfrm>
          <a:prstGeom prst="rect">
            <a:avLst/>
          </a:prstGeom>
        </p:spPr>
      </p:pic>
      <p:sp>
        <p:nvSpPr>
          <p:cNvPr id="3" name="Title 2">
            <a:extLst>
              <a:ext uri="{FF2B5EF4-FFF2-40B4-BE49-F238E27FC236}">
                <a16:creationId xmlns:a16="http://schemas.microsoft.com/office/drawing/2014/main" id="{BA86A6BF-8D30-E040-A84F-9AE7C8FEF9A3}"/>
              </a:ext>
            </a:extLst>
          </p:cNvPr>
          <p:cNvSpPr>
            <a:spLocks noGrp="1"/>
          </p:cNvSpPr>
          <p:nvPr>
            <p:ph type="title"/>
          </p:nvPr>
        </p:nvSpPr>
        <p:spPr/>
        <p:txBody>
          <a:bodyPr>
            <a:normAutofit/>
          </a:bodyPr>
          <a:lstStyle/>
          <a:p>
            <a:r>
              <a:rPr lang="en-US" sz="4267" dirty="0"/>
              <a:t>How do you break down the system into a useful level of abstraction for modeling?</a:t>
            </a:r>
          </a:p>
        </p:txBody>
      </p:sp>
      <p:sp>
        <p:nvSpPr>
          <p:cNvPr id="5" name="TextBox 4">
            <a:extLst>
              <a:ext uri="{FF2B5EF4-FFF2-40B4-BE49-F238E27FC236}">
                <a16:creationId xmlns:a16="http://schemas.microsoft.com/office/drawing/2014/main" id="{4513D802-12D3-4401-5469-4EE0734FAA0B}"/>
              </a:ext>
            </a:extLst>
          </p:cNvPr>
          <p:cNvSpPr txBox="1"/>
          <p:nvPr/>
        </p:nvSpPr>
        <p:spPr>
          <a:xfrm>
            <a:off x="1288473" y="7746301"/>
            <a:ext cx="13028418" cy="369332"/>
          </a:xfrm>
          <a:prstGeom prst="rect">
            <a:avLst/>
          </a:prstGeom>
          <a:noFill/>
        </p:spPr>
        <p:txBody>
          <a:bodyPr wrap="square" rtlCol="0">
            <a:spAutoFit/>
          </a:bodyPr>
          <a:lstStyle/>
          <a:p>
            <a:r>
              <a:rPr lang="en-US" sz="1800" i="1" dirty="0" err="1">
                <a:solidFill>
                  <a:srgbClr val="000000"/>
                </a:solidFill>
              </a:rPr>
              <a:t>Atay</a:t>
            </a:r>
            <a:r>
              <a:rPr lang="en-US" sz="1800" i="1" dirty="0">
                <a:solidFill>
                  <a:srgbClr val="000000"/>
                </a:solidFill>
              </a:rPr>
              <a:t>, </a:t>
            </a:r>
            <a:r>
              <a:rPr lang="en-US" sz="1800" i="1" dirty="0" err="1">
                <a:solidFill>
                  <a:srgbClr val="000000"/>
                </a:solidFill>
              </a:rPr>
              <a:t>Oguzhan</a:t>
            </a:r>
            <a:r>
              <a:rPr lang="en-US" sz="1800" i="1" dirty="0">
                <a:solidFill>
                  <a:srgbClr val="000000"/>
                </a:solidFill>
              </a:rPr>
              <a:t> &amp; </a:t>
            </a:r>
            <a:r>
              <a:rPr lang="en-US" sz="1800" i="1" dirty="0" err="1">
                <a:solidFill>
                  <a:srgbClr val="000000"/>
                </a:solidFill>
              </a:rPr>
              <a:t>Skotheim</a:t>
            </a:r>
            <a:r>
              <a:rPr lang="en-US" sz="1800" i="1" dirty="0">
                <a:solidFill>
                  <a:srgbClr val="000000"/>
                </a:solidFill>
              </a:rPr>
              <a:t>, (2014) </a:t>
            </a:r>
            <a:r>
              <a:rPr lang="en-US" sz="1800" b="0" i="1" u="none" strike="noStrike" dirty="0">
                <a:solidFill>
                  <a:srgbClr val="000000"/>
                </a:solidFill>
                <a:effectLst/>
                <a:latin typeface="Roboto" panose="02000000000000000000" pitchFamily="2" charset="0"/>
              </a:rPr>
              <a:t>Modularity and predictability in cell signaling and decision making. </a:t>
            </a:r>
            <a:r>
              <a:rPr lang="en-US" sz="1800" i="1" dirty="0">
                <a:solidFill>
                  <a:srgbClr val="000000"/>
                </a:solidFill>
              </a:rPr>
              <a:t>Mol Bio Cell. 25:3445-50</a:t>
            </a:r>
          </a:p>
        </p:txBody>
      </p:sp>
    </p:spTree>
    <p:extLst>
      <p:ext uri="{BB962C8B-B14F-4D97-AF65-F5344CB8AC3E}">
        <p14:creationId xmlns:p14="http://schemas.microsoft.com/office/powerpoint/2010/main" val="341986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AC050E89-C615-6442-8EB4-39D2B15683DF}"/>
              </a:ext>
            </a:extLst>
          </p:cNvPr>
          <p:cNvSpPr>
            <a:spLocks noGrp="1" noChangeArrowheads="1"/>
          </p:cNvSpPr>
          <p:nvPr>
            <p:ph type="title"/>
          </p:nvPr>
        </p:nvSpPr>
        <p:spPr/>
        <p:txBody>
          <a:bodyPr/>
          <a:lstStyle/>
          <a:p>
            <a:pPr eaLnBrk="1" hangingPunct="1"/>
            <a:r>
              <a:rPr lang="en-US" altLang="en-US" sz="3840" dirty="0"/>
              <a:t>“Object oriented” modular approach to modeling</a:t>
            </a:r>
          </a:p>
        </p:txBody>
      </p:sp>
      <p:sp>
        <p:nvSpPr>
          <p:cNvPr id="95234" name="Rectangle 3">
            <a:extLst>
              <a:ext uri="{FF2B5EF4-FFF2-40B4-BE49-F238E27FC236}">
                <a16:creationId xmlns:a16="http://schemas.microsoft.com/office/drawing/2014/main" id="{9CF28C1F-2591-BB48-A381-40F0AF8E83AB}"/>
              </a:ext>
            </a:extLst>
          </p:cNvPr>
          <p:cNvSpPr>
            <a:spLocks noGrp="1" noChangeArrowheads="1"/>
          </p:cNvSpPr>
          <p:nvPr>
            <p:ph sz="quarter" idx="20"/>
          </p:nvPr>
        </p:nvSpPr>
        <p:spPr bwMode="auto">
          <a:xfrm>
            <a:off x="1952888" y="1888133"/>
            <a:ext cx="11526982" cy="548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85000"/>
              </a:lnSpc>
              <a:spcBef>
                <a:spcPct val="30000"/>
              </a:spcBef>
              <a:spcAft>
                <a:spcPct val="0"/>
              </a:spcAft>
              <a:buClr>
                <a:schemeClr val="folHlink"/>
              </a:buClr>
              <a:buSzPct val="80000"/>
              <a:buBlip>
                <a:blip r:embed="rId2"/>
              </a:buBlip>
              <a:defRPr sz="2400" kern="12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3"/>
              </a:buBlip>
              <a:defRPr sz="2000" kern="1200">
                <a:solidFill>
                  <a:schemeClr val="tx1"/>
                </a:solidFill>
                <a:latin typeface="+mn-lt"/>
                <a:ea typeface="+mn-ea"/>
                <a:cs typeface="+mn-cs"/>
              </a:defRPr>
            </a:lvl2pPr>
            <a:lvl3pPr marL="1143000" indent="-228600" algn="l" rtl="0" eaLnBrk="0" fontAlgn="base" hangingPunct="0">
              <a:lnSpc>
                <a:spcPct val="85000"/>
              </a:lnSpc>
              <a:spcBef>
                <a:spcPct val="30000"/>
              </a:spcBef>
              <a:spcAft>
                <a:spcPct val="0"/>
              </a:spcAft>
              <a:buClr>
                <a:srgbClr val="737373"/>
              </a:buClr>
              <a:buSzPct val="80000"/>
              <a:buBlip>
                <a:blip r:embed="rId4"/>
              </a:buBlip>
              <a:defRPr sz="2000" kern="1200">
                <a:solidFill>
                  <a:schemeClr val="tx1"/>
                </a:solidFill>
                <a:latin typeface="+mn-lt"/>
                <a:ea typeface="+mn-ea"/>
                <a:cs typeface="+mn-cs"/>
              </a:defRPr>
            </a:lvl3pPr>
            <a:lvl4pPr marL="1600200" indent="-228600" algn="l" rtl="0" eaLnBrk="0" fontAlgn="base" hangingPunct="0">
              <a:lnSpc>
                <a:spcPct val="85000"/>
              </a:lnSpc>
              <a:spcBef>
                <a:spcPct val="30000"/>
              </a:spcBef>
              <a:spcAft>
                <a:spcPct val="0"/>
              </a:spcAft>
              <a:buSzPct val="80000"/>
              <a:buBlip>
                <a:blip r:embed="rId5"/>
              </a:buBlip>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SzPct val="80000"/>
              <a:buBlip>
                <a:blip r:embed="rId2"/>
              </a:buBlip>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0838" indent="-350838" eaLnBrk="1" hangingPunct="1">
              <a:tabLst>
                <a:tab pos="0" algn="l"/>
              </a:tabLst>
            </a:pPr>
            <a:r>
              <a:rPr lang="en-US" altLang="en-US" sz="3600" dirty="0">
                <a:solidFill>
                  <a:srgbClr val="000000"/>
                </a:solidFill>
              </a:rPr>
              <a:t>Break down complex pathways in to evolutionarily conserved “modules”</a:t>
            </a:r>
          </a:p>
          <a:p>
            <a:pPr marL="350838" indent="-350838" eaLnBrk="1" hangingPunct="1">
              <a:tabLst>
                <a:tab pos="0" algn="l"/>
              </a:tabLst>
            </a:pPr>
            <a:r>
              <a:rPr lang="en-US" altLang="en-US" sz="3600" dirty="0">
                <a:solidFill>
                  <a:srgbClr val="000000"/>
                </a:solidFill>
              </a:rPr>
              <a:t>Use system-theoretic approaches to quantify:</a:t>
            </a:r>
          </a:p>
          <a:p>
            <a:pPr lvl="1" eaLnBrk="1" hangingPunct="1">
              <a:tabLst>
                <a:tab pos="0" algn="l"/>
              </a:tabLst>
            </a:pPr>
            <a:r>
              <a:rPr lang="en-US" altLang="en-US" sz="3200" dirty="0">
                <a:solidFill>
                  <a:srgbClr val="000000"/>
                </a:solidFill>
              </a:rPr>
              <a:t>Input-output relationships of individual modules</a:t>
            </a:r>
          </a:p>
          <a:p>
            <a:pPr lvl="1" eaLnBrk="1" hangingPunct="1">
              <a:tabLst>
                <a:tab pos="0" algn="l"/>
              </a:tabLst>
            </a:pPr>
            <a:r>
              <a:rPr lang="en-US" altLang="en-US" sz="3200" dirty="0">
                <a:solidFill>
                  <a:srgbClr val="000000"/>
                </a:solidFill>
              </a:rPr>
              <a:t>Module connectivity (feedback loops)</a:t>
            </a:r>
          </a:p>
          <a:p>
            <a:pPr marL="350838" indent="-350838" eaLnBrk="1" hangingPunct="1">
              <a:tabLst>
                <a:tab pos="0" algn="l"/>
              </a:tabLst>
            </a:pPr>
            <a:r>
              <a:rPr lang="en-US" altLang="en-US" sz="3600" dirty="0">
                <a:solidFill>
                  <a:srgbClr val="000000"/>
                </a:solidFill>
              </a:rPr>
              <a:t>Detailed mechanistic models for individual modules</a:t>
            </a:r>
          </a:p>
          <a:p>
            <a:pPr lvl="1" eaLnBrk="1" hangingPunct="1">
              <a:tabLst>
                <a:tab pos="0" algn="l"/>
              </a:tabLst>
            </a:pPr>
            <a:r>
              <a:rPr lang="en-US" altLang="en-US" sz="3200" dirty="0">
                <a:solidFill>
                  <a:srgbClr val="000000"/>
                </a:solidFill>
              </a:rPr>
              <a:t>Since we are dealing with smaller portions of the overall network, mechanistic modeling becomes computationally tractable</a:t>
            </a:r>
          </a:p>
          <a:p>
            <a:pPr lvl="1" eaLnBrk="1" hangingPunct="1">
              <a:tabLst>
                <a:tab pos="0" algn="l"/>
              </a:tabLst>
            </a:pPr>
            <a:r>
              <a:rPr lang="en-US" altLang="en-US" sz="3200" dirty="0">
                <a:solidFill>
                  <a:srgbClr val="000000"/>
                </a:solidFill>
              </a:rPr>
              <a:t>Parameterized modules should be reusable across different cell types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4">
            <a:hlinkClick r:id="rId2"/>
            <a:extLst>
              <a:ext uri="{FF2B5EF4-FFF2-40B4-BE49-F238E27FC236}">
                <a16:creationId xmlns:a16="http://schemas.microsoft.com/office/drawing/2014/main" id="{218E89FB-4148-DD49-9690-1DA33BB2D2F5}"/>
              </a:ext>
            </a:extLst>
          </p:cNvPr>
          <p:cNvSpPr txBox="1">
            <a:spLocks noChangeArrowheads="1"/>
          </p:cNvSpPr>
          <p:nvPr/>
        </p:nvSpPr>
        <p:spPr bwMode="auto">
          <a:xfrm>
            <a:off x="2651761" y="5711190"/>
            <a:ext cx="9528810" cy="208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r>
              <a:rPr lang="en-US" altLang="en-US" sz="2160" dirty="0">
                <a:latin typeface="Verdana" panose="020B0604030504040204" pitchFamily="34" charset="0"/>
              </a:rPr>
              <a:t>Definition of a module: two biochemical systems, M1 and M2, have defined input and output characteristics where we are able to predict the behavior of the composite network M2(M1) from the input/output characteristics of the individual systems. The ability to predict the behavior of M2(M1) requires minimal retroactivity between M1 and M2.</a:t>
            </a:r>
          </a:p>
        </p:txBody>
      </p:sp>
      <p:pic>
        <p:nvPicPr>
          <p:cNvPr id="90114" name="Picture 6">
            <a:extLst>
              <a:ext uri="{FF2B5EF4-FFF2-40B4-BE49-F238E27FC236}">
                <a16:creationId xmlns:a16="http://schemas.microsoft.com/office/drawing/2014/main" id="{FC7AD812-3068-DD4D-9645-9ADDEE3B3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840" y="2011680"/>
            <a:ext cx="795528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Rectangle 7">
            <a:extLst>
              <a:ext uri="{FF2B5EF4-FFF2-40B4-BE49-F238E27FC236}">
                <a16:creationId xmlns:a16="http://schemas.microsoft.com/office/drawing/2014/main" id="{10D7EE87-F5EA-3647-98B7-A1AE722D9E4A}"/>
              </a:ext>
            </a:extLst>
          </p:cNvPr>
          <p:cNvSpPr>
            <a:spLocks noGrp="1" noChangeArrowheads="1"/>
          </p:cNvSpPr>
          <p:nvPr>
            <p:ph type="title"/>
          </p:nvPr>
        </p:nvSpPr>
        <p:spPr/>
        <p:txBody>
          <a:bodyPr/>
          <a:lstStyle/>
          <a:p>
            <a:pPr eaLnBrk="1" hangingPunct="1"/>
            <a:r>
              <a:rPr lang="en-US" altLang="en-US"/>
              <a:t>Module Definition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919E53-217F-7186-0300-0947A34C2AC8}"/>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1D34D414-9A84-66A5-13A2-24F0F8785BC7}"/>
              </a:ext>
            </a:extLst>
          </p:cNvPr>
          <p:cNvSpPr>
            <a:spLocks noGrp="1"/>
          </p:cNvSpPr>
          <p:nvPr>
            <p:ph type="title"/>
          </p:nvPr>
        </p:nvSpPr>
        <p:spPr>
          <a:xfrm>
            <a:off x="3021496" y="335253"/>
            <a:ext cx="10972800" cy="1310979"/>
          </a:xfrm>
        </p:spPr>
        <p:txBody>
          <a:bodyPr/>
          <a:lstStyle/>
          <a:p>
            <a:r>
              <a:rPr lang="en-US" dirty="0"/>
              <a:t>Modularity is thought to arise during evolution to minimize thermodynamic cost of connections</a:t>
            </a:r>
          </a:p>
        </p:txBody>
      </p:sp>
      <p:pic>
        <p:nvPicPr>
          <p:cNvPr id="5" name="Picture 4">
            <a:extLst>
              <a:ext uri="{FF2B5EF4-FFF2-40B4-BE49-F238E27FC236}">
                <a16:creationId xmlns:a16="http://schemas.microsoft.com/office/drawing/2014/main" id="{581C51F8-2BDD-E76B-9D32-FB58031B2B70}"/>
              </a:ext>
            </a:extLst>
          </p:cNvPr>
          <p:cNvPicPr>
            <a:picLocks noChangeAspect="1"/>
          </p:cNvPicPr>
          <p:nvPr/>
        </p:nvPicPr>
        <p:blipFill>
          <a:blip r:embed="rId3"/>
          <a:stretch>
            <a:fillRect/>
          </a:stretch>
        </p:blipFill>
        <p:spPr>
          <a:xfrm>
            <a:off x="3803257" y="1864439"/>
            <a:ext cx="9289653" cy="2544787"/>
          </a:xfrm>
          <a:prstGeom prst="rect">
            <a:avLst/>
          </a:prstGeom>
        </p:spPr>
      </p:pic>
      <p:grpSp>
        <p:nvGrpSpPr>
          <p:cNvPr id="9" name="Group 8">
            <a:extLst>
              <a:ext uri="{FF2B5EF4-FFF2-40B4-BE49-F238E27FC236}">
                <a16:creationId xmlns:a16="http://schemas.microsoft.com/office/drawing/2014/main" id="{96F72203-0E39-FEE4-C6D7-71EA78B87602}"/>
              </a:ext>
            </a:extLst>
          </p:cNvPr>
          <p:cNvGrpSpPr/>
          <p:nvPr/>
        </p:nvGrpSpPr>
        <p:grpSpPr>
          <a:xfrm>
            <a:off x="1515631" y="4627433"/>
            <a:ext cx="11599137" cy="3158592"/>
            <a:chOff x="1343279" y="4906347"/>
            <a:chExt cx="11599137" cy="3158592"/>
          </a:xfrm>
        </p:grpSpPr>
        <p:pic>
          <p:nvPicPr>
            <p:cNvPr id="6" name="Picture 5">
              <a:extLst>
                <a:ext uri="{FF2B5EF4-FFF2-40B4-BE49-F238E27FC236}">
                  <a16:creationId xmlns:a16="http://schemas.microsoft.com/office/drawing/2014/main" id="{75648596-DC32-447C-CD5E-23A5AC880502}"/>
                </a:ext>
              </a:extLst>
            </p:cNvPr>
            <p:cNvPicPr>
              <a:picLocks noChangeAspect="1"/>
            </p:cNvPicPr>
            <p:nvPr/>
          </p:nvPicPr>
          <p:blipFill>
            <a:blip r:embed="rId4"/>
            <a:stretch>
              <a:fillRect/>
            </a:stretch>
          </p:blipFill>
          <p:spPr>
            <a:xfrm>
              <a:off x="3803257" y="4906347"/>
              <a:ext cx="9139159" cy="3158592"/>
            </a:xfrm>
            <a:prstGeom prst="rect">
              <a:avLst/>
            </a:prstGeom>
          </p:spPr>
        </p:pic>
        <p:grpSp>
          <p:nvGrpSpPr>
            <p:cNvPr id="4" name="Group 3">
              <a:extLst>
                <a:ext uri="{FF2B5EF4-FFF2-40B4-BE49-F238E27FC236}">
                  <a16:creationId xmlns:a16="http://schemas.microsoft.com/office/drawing/2014/main" id="{E1AA5D5B-59AE-9872-BD5D-E990BDD723A9}"/>
                </a:ext>
              </a:extLst>
            </p:cNvPr>
            <p:cNvGrpSpPr/>
            <p:nvPr/>
          </p:nvGrpSpPr>
          <p:grpSpPr>
            <a:xfrm>
              <a:off x="1343279" y="5178903"/>
              <a:ext cx="2362874" cy="2310801"/>
              <a:chOff x="1343279" y="5178903"/>
              <a:chExt cx="2362874" cy="2310801"/>
            </a:xfrm>
          </p:grpSpPr>
          <p:sp>
            <p:nvSpPr>
              <p:cNvPr id="7" name="TextBox 6">
                <a:extLst>
                  <a:ext uri="{FF2B5EF4-FFF2-40B4-BE49-F238E27FC236}">
                    <a16:creationId xmlns:a16="http://schemas.microsoft.com/office/drawing/2014/main" id="{51323633-8080-ABD1-8556-CC6C8812346B}"/>
                  </a:ext>
                </a:extLst>
              </p:cNvPr>
              <p:cNvSpPr txBox="1"/>
              <p:nvPr/>
            </p:nvSpPr>
            <p:spPr>
              <a:xfrm>
                <a:off x="1448474" y="5178903"/>
                <a:ext cx="2160574" cy="757130"/>
              </a:xfrm>
              <a:prstGeom prst="rect">
                <a:avLst/>
              </a:prstGeom>
              <a:noFill/>
            </p:spPr>
            <p:txBody>
              <a:bodyPr wrap="square" rtlCol="0">
                <a:spAutoFit/>
              </a:bodyPr>
              <a:lstStyle/>
              <a:p>
                <a:pPr algn="r"/>
                <a:r>
                  <a:rPr lang="en-US" dirty="0">
                    <a:solidFill>
                      <a:srgbClr val="000000"/>
                    </a:solidFill>
                  </a:rPr>
                  <a:t>Performance alone</a:t>
                </a:r>
              </a:p>
            </p:txBody>
          </p:sp>
          <p:sp>
            <p:nvSpPr>
              <p:cNvPr id="8" name="TextBox 7">
                <a:extLst>
                  <a:ext uri="{FF2B5EF4-FFF2-40B4-BE49-F238E27FC236}">
                    <a16:creationId xmlns:a16="http://schemas.microsoft.com/office/drawing/2014/main" id="{CBC5D530-FA41-3D2A-25DC-68EF195F8292}"/>
                  </a:ext>
                </a:extLst>
              </p:cNvPr>
              <p:cNvSpPr txBox="1"/>
              <p:nvPr/>
            </p:nvSpPr>
            <p:spPr>
              <a:xfrm>
                <a:off x="1343279" y="6732574"/>
                <a:ext cx="2362874" cy="757130"/>
              </a:xfrm>
              <a:prstGeom prst="rect">
                <a:avLst/>
              </a:prstGeom>
              <a:noFill/>
            </p:spPr>
            <p:txBody>
              <a:bodyPr wrap="square" rtlCol="0">
                <a:spAutoFit/>
              </a:bodyPr>
              <a:lstStyle/>
              <a:p>
                <a:pPr algn="r"/>
                <a:r>
                  <a:rPr lang="en-US" dirty="0">
                    <a:solidFill>
                      <a:srgbClr val="000000"/>
                    </a:solidFill>
                  </a:rPr>
                  <a:t>Performance plus Connection Costs</a:t>
                </a:r>
              </a:p>
            </p:txBody>
          </p:sp>
        </p:grpSp>
      </p:grpSp>
      <p:sp>
        <p:nvSpPr>
          <p:cNvPr id="10" name="TextBox 9">
            <a:extLst>
              <a:ext uri="{FF2B5EF4-FFF2-40B4-BE49-F238E27FC236}">
                <a16:creationId xmlns:a16="http://schemas.microsoft.com/office/drawing/2014/main" id="{75E13BB8-9640-6EEE-8707-E91CAE724B95}"/>
              </a:ext>
            </a:extLst>
          </p:cNvPr>
          <p:cNvSpPr txBox="1"/>
          <p:nvPr/>
        </p:nvSpPr>
        <p:spPr>
          <a:xfrm>
            <a:off x="1302327" y="7786025"/>
            <a:ext cx="11083637" cy="338554"/>
          </a:xfrm>
          <a:prstGeom prst="rect">
            <a:avLst/>
          </a:prstGeom>
          <a:noFill/>
        </p:spPr>
        <p:txBody>
          <a:bodyPr wrap="square" rtlCol="0">
            <a:spAutoFit/>
          </a:bodyPr>
          <a:lstStyle/>
          <a:p>
            <a:r>
              <a:rPr lang="en-US" sz="1600" i="1" dirty="0"/>
              <a:t>Clune J, </a:t>
            </a:r>
            <a:r>
              <a:rPr lang="en-US" sz="1600" i="1" dirty="0" err="1"/>
              <a:t>Mouret</a:t>
            </a:r>
            <a:r>
              <a:rPr lang="en-US" sz="1600" i="1" dirty="0"/>
              <a:t> J-B, Lipson H. 2013 The evolutionary origins of modularity. Proc R Soc B 280: 20122863.</a:t>
            </a:r>
            <a:endParaRPr lang="en-US" i="1" dirty="0"/>
          </a:p>
        </p:txBody>
      </p:sp>
    </p:spTree>
    <p:extLst>
      <p:ext uri="{BB962C8B-B14F-4D97-AF65-F5344CB8AC3E}">
        <p14:creationId xmlns:p14="http://schemas.microsoft.com/office/powerpoint/2010/main" val="384060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7">
            <a:extLst>
              <a:ext uri="{FF2B5EF4-FFF2-40B4-BE49-F238E27FC236}">
                <a16:creationId xmlns:a16="http://schemas.microsoft.com/office/drawing/2014/main" id="{10D7EE87-F5EA-3647-98B7-A1AE722D9E4A}"/>
              </a:ext>
            </a:extLst>
          </p:cNvPr>
          <p:cNvSpPr>
            <a:spLocks noGrp="1" noChangeArrowheads="1"/>
          </p:cNvSpPr>
          <p:nvPr>
            <p:ph type="title"/>
          </p:nvPr>
        </p:nvSpPr>
        <p:spPr>
          <a:xfrm>
            <a:off x="3200400" y="270933"/>
            <a:ext cx="10972800" cy="1130355"/>
          </a:xfrm>
        </p:spPr>
        <p:txBody>
          <a:bodyPr/>
          <a:lstStyle/>
          <a:p>
            <a:pPr eaLnBrk="1" hangingPunct="1"/>
            <a:r>
              <a:rPr lang="en-US" altLang="en-US" sz="4000" dirty="0"/>
              <a:t>Module Definition – evolutionary driven</a:t>
            </a:r>
          </a:p>
        </p:txBody>
      </p:sp>
      <p:sp>
        <p:nvSpPr>
          <p:cNvPr id="2" name="Content Placeholder 1">
            <a:extLst>
              <a:ext uri="{FF2B5EF4-FFF2-40B4-BE49-F238E27FC236}">
                <a16:creationId xmlns:a16="http://schemas.microsoft.com/office/drawing/2014/main" id="{7A3B8A23-2B30-CA62-AFDF-850C9034C994}"/>
              </a:ext>
            </a:extLst>
          </p:cNvPr>
          <p:cNvSpPr>
            <a:spLocks noGrp="1"/>
          </p:cNvSpPr>
          <p:nvPr>
            <p:ph sz="quarter" idx="20"/>
          </p:nvPr>
        </p:nvSpPr>
        <p:spPr>
          <a:xfrm>
            <a:off x="1436914" y="1677388"/>
            <a:ext cx="12736286" cy="5486401"/>
          </a:xfrm>
        </p:spPr>
        <p:txBody>
          <a:bodyPr/>
          <a:lstStyle/>
          <a:p>
            <a:pPr marL="342900" marR="0" lvl="0" indent="-342900">
              <a:lnSpc>
                <a:spcPct val="115000"/>
              </a:lnSpc>
              <a:spcBef>
                <a:spcPts val="0"/>
              </a:spcBef>
              <a:spcAft>
                <a:spcPts val="0"/>
              </a:spcAft>
              <a:buFont typeface="Symbol" pitchFamily="2" charset="2"/>
              <a:buChar char=""/>
            </a:pPr>
            <a:r>
              <a:rPr lang="en-US" sz="3200" b="1" dirty="0">
                <a:effectLst/>
                <a:latin typeface="+mj-lt"/>
                <a:ea typeface="Arial" panose="020B0604020202020204" pitchFamily="34" charset="0"/>
                <a:cs typeface="Calibri" panose="020F0502020204030204" pitchFamily="34" charset="0"/>
              </a:rPr>
              <a:t>Isolation</a:t>
            </a:r>
          </a:p>
          <a:p>
            <a:pPr marL="891540" lvl="1" indent="-342900">
              <a:lnSpc>
                <a:spcPct val="115000"/>
              </a:lnSpc>
              <a:spcBef>
                <a:spcPts val="0"/>
              </a:spcBef>
              <a:buFont typeface="Symbol" pitchFamily="2" charset="2"/>
              <a:buChar char=""/>
            </a:pPr>
            <a:r>
              <a:rPr lang="en-US" sz="2800" dirty="0">
                <a:latin typeface="+mn-lt"/>
                <a:ea typeface="Arial" panose="020B0604020202020204" pitchFamily="34" charset="0"/>
                <a:cs typeface="Calibri" panose="020F0502020204030204" pitchFamily="34" charset="0"/>
              </a:rPr>
              <a:t>Biochemical processes that link the input to the output must be effectively insulated from upstream and downstream processes (low retroactivity)</a:t>
            </a:r>
            <a:endParaRPr lang="en-US" sz="2800" dirty="0">
              <a:effectLst/>
              <a:latin typeface="+mn-lt"/>
              <a:ea typeface="Arial" panose="020B0604020202020204" pitchFamily="34" charset="0"/>
              <a:cs typeface="Calibri" panose="020F0502020204030204" pitchFamily="34" charset="0"/>
            </a:endParaRPr>
          </a:p>
          <a:p>
            <a:pPr marL="342900" marR="0" lvl="0" indent="-342900">
              <a:lnSpc>
                <a:spcPct val="115000"/>
              </a:lnSpc>
              <a:spcBef>
                <a:spcPts val="0"/>
              </a:spcBef>
              <a:spcAft>
                <a:spcPts val="0"/>
              </a:spcAft>
              <a:buFont typeface="Symbol" pitchFamily="2" charset="2"/>
              <a:buChar char=""/>
            </a:pPr>
            <a:r>
              <a:rPr lang="en-US" sz="3200" b="1" dirty="0">
                <a:effectLst/>
                <a:latin typeface="+mj-lt"/>
                <a:ea typeface="Arial" panose="020B0604020202020204" pitchFamily="34" charset="0"/>
                <a:cs typeface="Calibri" panose="020F0502020204030204" pitchFamily="34" charset="0"/>
              </a:rPr>
              <a:t>Reusability</a:t>
            </a:r>
          </a:p>
          <a:p>
            <a:pPr marL="891540" lvl="1" indent="-342900">
              <a:lnSpc>
                <a:spcPct val="115000"/>
              </a:lnSpc>
              <a:spcBef>
                <a:spcPts val="0"/>
              </a:spcBef>
              <a:buFont typeface="Symbol" pitchFamily="2" charset="2"/>
              <a:buChar char=""/>
            </a:pPr>
            <a:r>
              <a:rPr lang="en-US" sz="2800" dirty="0">
                <a:latin typeface="+mn-lt"/>
                <a:ea typeface="Arial" panose="020B0604020202020204" pitchFamily="34" charset="0"/>
                <a:cs typeface="Calibri" panose="020F0502020204030204" pitchFamily="34" charset="0"/>
              </a:rPr>
              <a:t>The set of proteins comprising the module must display evidence of being used in different cellular contexts and pathways.</a:t>
            </a:r>
            <a:endParaRPr lang="en-US" sz="2800" dirty="0">
              <a:effectLst/>
              <a:latin typeface="+mn-lt"/>
              <a:ea typeface="Arial" panose="020B0604020202020204" pitchFamily="34" charset="0"/>
              <a:cs typeface="Calibri" panose="020F0502020204030204" pitchFamily="34" charset="0"/>
            </a:endParaRPr>
          </a:p>
          <a:p>
            <a:pPr marL="342900" marR="0" lvl="0" indent="-342900">
              <a:lnSpc>
                <a:spcPct val="115000"/>
              </a:lnSpc>
              <a:spcBef>
                <a:spcPts val="0"/>
              </a:spcBef>
              <a:spcAft>
                <a:spcPts val="0"/>
              </a:spcAft>
              <a:buFont typeface="Symbol" pitchFamily="2" charset="2"/>
              <a:buChar char=""/>
            </a:pPr>
            <a:r>
              <a:rPr lang="en-US" sz="3200" b="1" dirty="0">
                <a:effectLst/>
                <a:latin typeface="+mj-lt"/>
                <a:ea typeface="Arial" panose="020B0604020202020204" pitchFamily="34" charset="0"/>
                <a:cs typeface="Calibri" panose="020F0502020204030204" pitchFamily="34" charset="0"/>
              </a:rPr>
              <a:t>Regulation</a:t>
            </a:r>
          </a:p>
          <a:p>
            <a:pPr marL="891540" lvl="1" indent="-342900">
              <a:lnSpc>
                <a:spcPct val="115000"/>
              </a:lnSpc>
              <a:spcBef>
                <a:spcPts val="0"/>
              </a:spcBef>
              <a:buFont typeface="Symbol" pitchFamily="2" charset="2"/>
              <a:buChar char=""/>
            </a:pPr>
            <a:r>
              <a:rPr lang="en-US" sz="2800" dirty="0">
                <a:latin typeface="+mn-lt"/>
                <a:ea typeface="Arial" panose="020B0604020202020204" pitchFamily="34" charset="0"/>
                <a:cs typeface="Calibri" panose="020F0502020204030204" pitchFamily="34" charset="0"/>
              </a:rPr>
              <a:t>The input-output relationship should show evidence of being actively regulated by extra-module processes</a:t>
            </a:r>
            <a:endParaRPr lang="en-US" sz="2800" dirty="0">
              <a:effectLst/>
              <a:latin typeface="+mn-lt"/>
              <a:ea typeface="Arial" panose="020B0604020202020204" pitchFamily="34" charset="0"/>
              <a:cs typeface="Calibri" panose="020F0502020204030204" pitchFamily="34" charset="0"/>
            </a:endParaRPr>
          </a:p>
          <a:p>
            <a:pPr marL="342900" marR="0" lvl="0" indent="-342900">
              <a:lnSpc>
                <a:spcPct val="115000"/>
              </a:lnSpc>
              <a:spcBef>
                <a:spcPts val="0"/>
              </a:spcBef>
              <a:spcAft>
                <a:spcPts val="0"/>
              </a:spcAft>
              <a:buFont typeface="Symbol" pitchFamily="2" charset="2"/>
              <a:buChar char=""/>
            </a:pPr>
            <a:r>
              <a:rPr lang="en-US" sz="3200" b="1" dirty="0">
                <a:effectLst/>
                <a:latin typeface="+mj-lt"/>
                <a:ea typeface="Arial" panose="020B0604020202020204" pitchFamily="34" charset="0"/>
                <a:cs typeface="Calibri" panose="020F0502020204030204" pitchFamily="34" charset="0"/>
              </a:rPr>
              <a:t>Function</a:t>
            </a:r>
          </a:p>
          <a:p>
            <a:pPr marL="891540" lvl="1" indent="-342900">
              <a:lnSpc>
                <a:spcPct val="115000"/>
              </a:lnSpc>
              <a:spcBef>
                <a:spcPts val="0"/>
              </a:spcBef>
              <a:buFont typeface="Symbol" pitchFamily="2" charset="2"/>
              <a:buChar char=""/>
            </a:pPr>
            <a:r>
              <a:rPr lang="en-US" sz="2800" dirty="0">
                <a:latin typeface="+mn-lt"/>
                <a:cs typeface="Calibri" panose="020F0502020204030204" pitchFamily="34" charset="0"/>
              </a:rPr>
              <a:t>The module should have the same function across multiple cell contexts</a:t>
            </a:r>
          </a:p>
        </p:txBody>
      </p:sp>
    </p:spTree>
    <p:extLst>
      <p:ext uri="{BB962C8B-B14F-4D97-AF65-F5344CB8AC3E}">
        <p14:creationId xmlns:p14="http://schemas.microsoft.com/office/powerpoint/2010/main" val="254326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EBSD_COVID-19c" id="{151D6A16-F2AB-D642-A53B-84872FE394D5}" vid="{A7025937-B800-F540-A1AA-FA8B6301698B}"/>
    </a:ext>
  </a:extLst>
</a:theme>
</file>

<file path=ppt/theme/theme2.xml><?xml version="1.0" encoding="utf-8"?>
<a:theme xmlns:a="http://schemas.openxmlformats.org/drawingml/2006/main" name="PNNL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NNL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NL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resentation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resentation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F40793818E674E8FB94B04A3EA721B" ma:contentTypeVersion="11" ma:contentTypeDescription="Create a new document." ma:contentTypeScope="" ma:versionID="a8896841cc4d28711cb67c367e7cf234">
  <xsd:schema xmlns:xsd="http://www.w3.org/2001/XMLSchema" xmlns:xs="http://www.w3.org/2001/XMLSchema" xmlns:p="http://schemas.microsoft.com/office/2006/metadata/properties" xmlns:ns3="276c0639-df43-4c3f-819b-26496b9e3b70" xmlns:ns4="895c81c4-0e2e-422a-951c-041225f8ac98" targetNamespace="http://schemas.microsoft.com/office/2006/metadata/properties" ma:root="true" ma:fieldsID="b9f53b1f20e4ea2a2853653559f1aa37" ns3:_="" ns4:_="">
    <xsd:import namespace="276c0639-df43-4c3f-819b-26496b9e3b70"/>
    <xsd:import namespace="895c81c4-0e2e-422a-951c-041225f8ac9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6c0639-df43-4c3f-819b-26496b9e3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5c81c4-0e2e-422a-951c-041225f8ac9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400EA1-6E9C-4AEC-BD7B-4207108DF691}">
  <ds:schemaRefs>
    <ds:schemaRef ds:uri="http://schemas.microsoft.com/office/2006/metadata/properties"/>
    <ds:schemaRef ds:uri="http://purl.org/dc/elements/1.1/"/>
    <ds:schemaRef ds:uri="895c81c4-0e2e-422a-951c-041225f8ac98"/>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276c0639-df43-4c3f-819b-26496b9e3b70"/>
    <ds:schemaRef ds:uri="http://www.w3.org/XML/1998/namespace"/>
  </ds:schemaRefs>
</ds:datastoreItem>
</file>

<file path=customXml/itemProps2.xml><?xml version="1.0" encoding="utf-8"?>
<ds:datastoreItem xmlns:ds="http://schemas.openxmlformats.org/officeDocument/2006/customXml" ds:itemID="{95C83575-669A-48CD-81EF-AB39E0979A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6c0639-df43-4c3f-819b-26496b9e3b70"/>
    <ds:schemaRef ds:uri="895c81c4-0e2e-422a-951c-041225f8ac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94713B-489D-4D86-9748-22AE7DC6DF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PNNL_EBSD_COVID-19d</Template>
  <TotalTime>42812</TotalTime>
  <Words>1118</Words>
  <Application>Microsoft Macintosh PowerPoint</Application>
  <PresentationFormat>Custom</PresentationFormat>
  <Paragraphs>135</Paragraphs>
  <Slides>28</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Arial</vt:lpstr>
      <vt:lpstr>Calibri</vt:lpstr>
      <vt:lpstr>Century Gothic</vt:lpstr>
      <vt:lpstr>GillSansRegular</vt:lpstr>
      <vt:lpstr>Roboto</vt:lpstr>
      <vt:lpstr>Symbol</vt:lpstr>
      <vt:lpstr>Times</vt:lpstr>
      <vt:lpstr>Times New Roman</vt:lpstr>
      <vt:lpstr>Verdana</vt:lpstr>
      <vt:lpstr>Wingdings</vt:lpstr>
      <vt:lpstr>PNNL_Option_4</vt:lpstr>
      <vt:lpstr>PNNL_PowerPoint_Template</vt:lpstr>
      <vt:lpstr>Reverse-Engineering of the EGFR Signaling Pathway to understand Biochemical Basis of Modularity</vt:lpstr>
      <vt:lpstr>Overall goals of our work</vt:lpstr>
      <vt:lpstr>Epidermal Growth Factor Receptor System</vt:lpstr>
      <vt:lpstr>Bottom-up kinetic models are difficult to parameterize and not scalable</vt:lpstr>
      <vt:lpstr>How do you break down the system into a useful level of abstraction for modeling?</vt:lpstr>
      <vt:lpstr>“Object oriented” modular approach to modeling</vt:lpstr>
      <vt:lpstr>Module Definition</vt:lpstr>
      <vt:lpstr>Modularity is thought to arise during evolution to minimize thermodynamic cost of connections</vt:lpstr>
      <vt:lpstr>Module Definition – evolutionary driven</vt:lpstr>
      <vt:lpstr>The EGFR signaling pathway shows obvious signs of modularity</vt:lpstr>
      <vt:lpstr>Identification of biochemical processes that confer low ‘retroactivity’</vt:lpstr>
      <vt:lpstr>We used phosphoproteomics to identify dynamic flow of information through the EGFR network</vt:lpstr>
      <vt:lpstr>Experimental design and data analysis workflow</vt:lpstr>
      <vt:lpstr>Proteomics-phosphoproteomics workflow</vt:lpstr>
      <vt:lpstr>General results</vt:lpstr>
      <vt:lpstr>Activation of the EGFR pathway by phosphoryation</vt:lpstr>
      <vt:lpstr>Mapping positive and negative phosphorylation events</vt:lpstr>
      <vt:lpstr>Parsing the EGFR pathway into modules</vt:lpstr>
      <vt:lpstr>Modules are basis of kinetic reactions</vt:lpstr>
      <vt:lpstr>Modules between EGF binding and Ras activation</vt:lpstr>
      <vt:lpstr>Site-level module specifications</vt:lpstr>
      <vt:lpstr>Modular framework facilitates building complex, predictive models</vt:lpstr>
      <vt:lpstr>Differences between cell types can be traced to both qualitative and quantitative module differences</vt:lpstr>
      <vt:lpstr>Module Definition – evolutionary driven</vt:lpstr>
      <vt:lpstr>We use the concept of ‘design patterns” to define evolutionarily conserved function of modules</vt:lpstr>
      <vt:lpstr>Acknowledgements</vt:lpstr>
      <vt:lpstr>Questions?</vt:lpstr>
      <vt:lpstr>Functional “modules” in the EGFR-ERK pathway display linear input-output relationships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Risenmay, Ryan L</dc:creator>
  <cp:lastModifiedBy>Steven Wiley</cp:lastModifiedBy>
  <cp:revision>108</cp:revision>
  <dcterms:created xsi:type="dcterms:W3CDTF">2020-04-02T17:35:50Z</dcterms:created>
  <dcterms:modified xsi:type="dcterms:W3CDTF">2025-01-17T23:28:41Z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0x01010049F40793818E674E8FB94B04A3EA721B</vt:lpwstr>
  </property>
</Properties>
</file>